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1"/>
  </p:notesMasterIdLst>
  <p:handoutMasterIdLst>
    <p:handoutMasterId r:id="rId22"/>
  </p:handoutMasterIdLst>
  <p:sldIdLst>
    <p:sldId id="256" r:id="rId2"/>
    <p:sldId id="257" r:id="rId3"/>
    <p:sldId id="258" r:id="rId4"/>
    <p:sldId id="266" r:id="rId5"/>
    <p:sldId id="259" r:id="rId6"/>
    <p:sldId id="260" r:id="rId7"/>
    <p:sldId id="268" r:id="rId8"/>
    <p:sldId id="273" r:id="rId9"/>
    <p:sldId id="276" r:id="rId10"/>
    <p:sldId id="274" r:id="rId11"/>
    <p:sldId id="277" r:id="rId12"/>
    <p:sldId id="275" r:id="rId13"/>
    <p:sldId id="278" r:id="rId14"/>
    <p:sldId id="280" r:id="rId15"/>
    <p:sldId id="282" r:id="rId16"/>
    <p:sldId id="283" r:id="rId17"/>
    <p:sldId id="267" r:id="rId18"/>
    <p:sldId id="264" r:id="rId19"/>
    <p:sldId id="265" r:id="rId20"/>
  </p:sldIdLst>
  <p:sldSz cx="9144000" cy="5143500" type="screen16x9"/>
  <p:notesSz cx="6858000" cy="9144000"/>
  <p:embeddedFontLst>
    <p:embeddedFont>
      <p:font typeface="Inter" panose="020B0604020202020204" charset="0"/>
      <p:regular r:id="rId23"/>
      <p:bold r:id="rId24"/>
      <p:italic r:id="rId25"/>
      <p:boldItalic r:id="rId26"/>
    </p:embeddedFont>
    <p:embeddedFont>
      <p:font typeface="Inter SemiBold" panose="020B0604020202020204" charset="0"/>
      <p:regular r:id="rId27"/>
      <p:bold r:id="rId28"/>
      <p:italic r:id="rId29"/>
      <p:bold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3FA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0165" autoAdjust="0"/>
  </p:normalViewPr>
  <p:slideViewPr>
    <p:cSldViewPr snapToGrid="0">
      <p:cViewPr>
        <p:scale>
          <a:sx n="96" d="100"/>
          <a:sy n="96" d="100"/>
        </p:scale>
        <p:origin x="828" y="27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CD4CE753-A1C0-1FCE-8E93-64BAB6F9D5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1977172A-9194-A832-E68C-9CD92B12D2B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F185E4-32FB-4088-B433-7D31BBE197D5}" type="datetimeFigureOut">
              <a:rPr lang="fr-FR" smtClean="0"/>
              <a:t>13/07/2025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EADD7A2E-D3EF-C904-1C02-DA02416A1EE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5FDEDDC-2B1D-1298-E066-8CB9F4F1D8D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3E1BAE-EE40-4616-88D2-54B9A657F49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4006093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hdr="0" ft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a5178bf3d4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ga5178bf3d4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>
          <a:extLst>
            <a:ext uri="{FF2B5EF4-FFF2-40B4-BE49-F238E27FC236}">
              <a16:creationId xmlns:a16="http://schemas.microsoft.com/office/drawing/2014/main" id="{4F4784C2-7074-DFF0-D7B8-A0D18DBE9C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c7feb7f43d_0_43:notes">
            <a:extLst>
              <a:ext uri="{FF2B5EF4-FFF2-40B4-BE49-F238E27FC236}">
                <a16:creationId xmlns:a16="http://schemas.microsoft.com/office/drawing/2014/main" id="{FE1591C2-4A68-D928-32C3-6263FCBF34D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1" name="Google Shape;91;g1c7feb7f43d_0_43:notes">
            <a:extLst>
              <a:ext uri="{FF2B5EF4-FFF2-40B4-BE49-F238E27FC236}">
                <a16:creationId xmlns:a16="http://schemas.microsoft.com/office/drawing/2014/main" id="{E9F31DA5-A41E-FCDE-BFFE-03B1CA9FBA5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24729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>
          <a:extLst>
            <a:ext uri="{FF2B5EF4-FFF2-40B4-BE49-F238E27FC236}">
              <a16:creationId xmlns:a16="http://schemas.microsoft.com/office/drawing/2014/main" id="{BB43488B-EC5E-3529-D2E7-26A5C4FE1B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c7feb7f43d_0_43:notes">
            <a:extLst>
              <a:ext uri="{FF2B5EF4-FFF2-40B4-BE49-F238E27FC236}">
                <a16:creationId xmlns:a16="http://schemas.microsoft.com/office/drawing/2014/main" id="{4470F2D5-6154-8F5E-297F-E40EDE1F910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1" name="Google Shape;91;g1c7feb7f43d_0_43:notes">
            <a:extLst>
              <a:ext uri="{FF2B5EF4-FFF2-40B4-BE49-F238E27FC236}">
                <a16:creationId xmlns:a16="http://schemas.microsoft.com/office/drawing/2014/main" id="{AC236111-2541-411E-DA5E-52BFA6E1777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35345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>
          <a:extLst>
            <a:ext uri="{FF2B5EF4-FFF2-40B4-BE49-F238E27FC236}">
              <a16:creationId xmlns:a16="http://schemas.microsoft.com/office/drawing/2014/main" id="{A0CF93C5-F69A-DAC1-4D41-EB9A7B12A7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c7feb7f43d_0_43:notes">
            <a:extLst>
              <a:ext uri="{FF2B5EF4-FFF2-40B4-BE49-F238E27FC236}">
                <a16:creationId xmlns:a16="http://schemas.microsoft.com/office/drawing/2014/main" id="{55043C4D-36A6-AEB3-6E7B-FA5683AFA49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1" name="Google Shape;91;g1c7feb7f43d_0_43:notes">
            <a:extLst>
              <a:ext uri="{FF2B5EF4-FFF2-40B4-BE49-F238E27FC236}">
                <a16:creationId xmlns:a16="http://schemas.microsoft.com/office/drawing/2014/main" id="{88944DD0-0653-12BD-0C3C-5A2433AE735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04837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>
          <a:extLst>
            <a:ext uri="{FF2B5EF4-FFF2-40B4-BE49-F238E27FC236}">
              <a16:creationId xmlns:a16="http://schemas.microsoft.com/office/drawing/2014/main" id="{2C8482FC-6603-4F77-04C7-5696F6E8D2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c7feb7f43d_0_43:notes">
            <a:extLst>
              <a:ext uri="{FF2B5EF4-FFF2-40B4-BE49-F238E27FC236}">
                <a16:creationId xmlns:a16="http://schemas.microsoft.com/office/drawing/2014/main" id="{4B129B1B-F14A-C72A-5392-70BE0984183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1" name="Google Shape;91;g1c7feb7f43d_0_43:notes">
            <a:extLst>
              <a:ext uri="{FF2B5EF4-FFF2-40B4-BE49-F238E27FC236}">
                <a16:creationId xmlns:a16="http://schemas.microsoft.com/office/drawing/2014/main" id="{D9AFA394-7306-E747-2AC9-371F5F79AB9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99434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>
          <a:extLst>
            <a:ext uri="{FF2B5EF4-FFF2-40B4-BE49-F238E27FC236}">
              <a16:creationId xmlns:a16="http://schemas.microsoft.com/office/drawing/2014/main" id="{839BDC77-6208-F22E-1CAC-5F4B4CC826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c7feb7f43d_0_43:notes">
            <a:extLst>
              <a:ext uri="{FF2B5EF4-FFF2-40B4-BE49-F238E27FC236}">
                <a16:creationId xmlns:a16="http://schemas.microsoft.com/office/drawing/2014/main" id="{95FEA96E-F3E2-1AB6-9AFD-4EB7EE59AB2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1" name="Google Shape;91;g1c7feb7f43d_0_43:notes">
            <a:extLst>
              <a:ext uri="{FF2B5EF4-FFF2-40B4-BE49-F238E27FC236}">
                <a16:creationId xmlns:a16="http://schemas.microsoft.com/office/drawing/2014/main" id="{DE0B3539-3187-9E3D-6EA1-DBDE8CF45ED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82286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>
          <a:extLst>
            <a:ext uri="{FF2B5EF4-FFF2-40B4-BE49-F238E27FC236}">
              <a16:creationId xmlns:a16="http://schemas.microsoft.com/office/drawing/2014/main" id="{107FE8ED-0B01-7BBC-C1CA-90984BC3FC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c7feb7f43d_0_43:notes">
            <a:extLst>
              <a:ext uri="{FF2B5EF4-FFF2-40B4-BE49-F238E27FC236}">
                <a16:creationId xmlns:a16="http://schemas.microsoft.com/office/drawing/2014/main" id="{795961C3-365D-EC83-42CA-ABEBE213AB5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1" name="Google Shape;91;g1c7feb7f43d_0_43:notes">
            <a:extLst>
              <a:ext uri="{FF2B5EF4-FFF2-40B4-BE49-F238E27FC236}">
                <a16:creationId xmlns:a16="http://schemas.microsoft.com/office/drawing/2014/main" id="{DD77512C-4253-B087-151A-2DB03471BA9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08815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>
          <a:extLst>
            <a:ext uri="{FF2B5EF4-FFF2-40B4-BE49-F238E27FC236}">
              <a16:creationId xmlns:a16="http://schemas.microsoft.com/office/drawing/2014/main" id="{B6B49F98-62A0-3F17-F5B6-14C6C960A1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c7feb7f43d_0_43:notes">
            <a:extLst>
              <a:ext uri="{FF2B5EF4-FFF2-40B4-BE49-F238E27FC236}">
                <a16:creationId xmlns:a16="http://schemas.microsoft.com/office/drawing/2014/main" id="{F185C560-F60A-F5EA-A692-5DA9B9C4FF8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1" name="Google Shape;91;g1c7feb7f43d_0_43:notes">
            <a:extLst>
              <a:ext uri="{FF2B5EF4-FFF2-40B4-BE49-F238E27FC236}">
                <a16:creationId xmlns:a16="http://schemas.microsoft.com/office/drawing/2014/main" id="{DD7DC38C-E277-CA8C-1BCA-1BE8CEA10F2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30813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>
          <a:extLst>
            <a:ext uri="{FF2B5EF4-FFF2-40B4-BE49-F238E27FC236}">
              <a16:creationId xmlns:a16="http://schemas.microsoft.com/office/drawing/2014/main" id="{25C51790-7740-7538-A046-FEBC07F1E7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2bcf9e2b5a_0_12:notes">
            <a:extLst>
              <a:ext uri="{FF2B5EF4-FFF2-40B4-BE49-F238E27FC236}">
                <a16:creationId xmlns:a16="http://schemas.microsoft.com/office/drawing/2014/main" id="{DAC00271-788A-1BA1-72B9-8CCDBE10BF4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" name="Google Shape;115;g32bcf9e2b5a_0_12:notes">
            <a:extLst>
              <a:ext uri="{FF2B5EF4-FFF2-40B4-BE49-F238E27FC236}">
                <a16:creationId xmlns:a16="http://schemas.microsoft.com/office/drawing/2014/main" id="{FAE18167-D589-4639-8EE9-DF90FEAA0CD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13131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2bcf9e2b5a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" name="Google Shape;115;g32bcf9e2b5a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/>
              <a:t>France Adventure Planner is more than just a weather-based trip planner. It is a fully automated application that not only provides real-time insights for users but also stores data for advanced analysis. By leveraging data collection, processing, and visualization, the project offers both immediate usability and long-term analytical value.</a:t>
            </a:r>
            <a:endParaRPr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a5178bf3d4_2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ga5178bf3d4_2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1c7fec24e01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9" name="Google Shape;59;g1c7fec24e01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a5178bf3d4_2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7" name="Google Shape;67;ga5178bf3d4_2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>
          <a:extLst>
            <a:ext uri="{FF2B5EF4-FFF2-40B4-BE49-F238E27FC236}">
              <a16:creationId xmlns:a16="http://schemas.microsoft.com/office/drawing/2014/main" id="{FF809E63-36D5-6494-EDD6-2C2DFAB8F9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1c7feb7f43d_0_67:notes">
            <a:extLst>
              <a:ext uri="{FF2B5EF4-FFF2-40B4-BE49-F238E27FC236}">
                <a16:creationId xmlns:a16="http://schemas.microsoft.com/office/drawing/2014/main" id="{1709191A-6BBE-BE05-4A1D-17F9C45B3CC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3" name="Google Shape;83;g1c7feb7f43d_0_67:notes">
            <a:extLst>
              <a:ext uri="{FF2B5EF4-FFF2-40B4-BE49-F238E27FC236}">
                <a16:creationId xmlns:a16="http://schemas.microsoft.com/office/drawing/2014/main" id="{CF30F76D-778B-3B89-BF81-8D7EA19A67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899021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1c7feb7f43d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5" name="Google Shape;75;g1c7feb7f43d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1c7feb7f43d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3" name="Google Shape;83;g1c7feb7f43d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>
          <a:extLst>
            <a:ext uri="{FF2B5EF4-FFF2-40B4-BE49-F238E27FC236}">
              <a16:creationId xmlns:a16="http://schemas.microsoft.com/office/drawing/2014/main" id="{F9C7CCC2-20B8-6815-8420-6EE30367C0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1c7feb7f43d_0_67:notes">
            <a:extLst>
              <a:ext uri="{FF2B5EF4-FFF2-40B4-BE49-F238E27FC236}">
                <a16:creationId xmlns:a16="http://schemas.microsoft.com/office/drawing/2014/main" id="{6C077A65-9BAA-DA94-09AF-7BE3A89D039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3" name="Google Shape;83;g1c7feb7f43d_0_67:notes">
            <a:extLst>
              <a:ext uri="{FF2B5EF4-FFF2-40B4-BE49-F238E27FC236}">
                <a16:creationId xmlns:a16="http://schemas.microsoft.com/office/drawing/2014/main" id="{72AD6C2E-CDE8-813C-8963-9B74F0D42C3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b="1" dirty="0"/>
              <a:t>Explanation of the Data for This Analysis</a:t>
            </a:r>
          </a:p>
          <a:p>
            <a:r>
              <a:rPr lang="en-US" dirty="0"/>
              <a:t>To evaluate the </a:t>
            </a:r>
            <a:r>
              <a:rPr lang="en-US" b="1" dirty="0"/>
              <a:t>reliability of weather forecasts</a:t>
            </a:r>
            <a:r>
              <a:rPr lang="en-US" dirty="0"/>
              <a:t> across France, I collected meteorological data for </a:t>
            </a:r>
            <a:r>
              <a:rPr lang="en-US" b="1" dirty="0"/>
              <a:t>50 cities</a:t>
            </a:r>
            <a:r>
              <a:rPr lang="en-US" dirty="0"/>
              <a:t> from a larger dataset of </a:t>
            </a:r>
            <a:r>
              <a:rPr lang="en-US" b="1" dirty="0"/>
              <a:t>250 locations</a:t>
            </a:r>
            <a:r>
              <a:rPr lang="en-US" dirty="0"/>
              <a:t>.</a:t>
            </a:r>
          </a:p>
          <a:p>
            <a:r>
              <a:rPr lang="en-US" dirty="0"/>
              <a:t>The data was recorded over a </a:t>
            </a:r>
            <a:r>
              <a:rPr lang="en-US" b="1" dirty="0"/>
              <a:t>two-month period</a:t>
            </a:r>
            <a:r>
              <a:rPr lang="en-US" dirty="0"/>
              <a:t> from </a:t>
            </a:r>
            <a:r>
              <a:rPr lang="en-US" b="1" dirty="0"/>
              <a:t>December 5, 2024, to February 7, 2025</a:t>
            </a:r>
            <a:r>
              <a:rPr lang="en-US" dirty="0"/>
              <a:t>, and was structured into </a:t>
            </a:r>
            <a:r>
              <a:rPr lang="en-US" b="1" dirty="0"/>
              <a:t>5 separate files</a:t>
            </a:r>
            <a:r>
              <a:rPr lang="en-US" dirty="0"/>
              <a:t>, each corresponding to a different forecast horizon: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Jour 1</a:t>
            </a:r>
            <a:r>
              <a:rPr lang="en-US" dirty="0"/>
              <a:t> → Weather forecast for </a:t>
            </a:r>
            <a:r>
              <a:rPr lang="en-US" b="1" dirty="0"/>
              <a:t>the next day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Jour 2</a:t>
            </a:r>
            <a:r>
              <a:rPr lang="en-US" dirty="0"/>
              <a:t> → Weather forecast for </a:t>
            </a:r>
            <a:r>
              <a:rPr lang="en-US" b="1" dirty="0"/>
              <a:t>two days ahead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Jour 3</a:t>
            </a:r>
            <a:r>
              <a:rPr lang="en-US" dirty="0"/>
              <a:t> → Weather forecast for </a:t>
            </a:r>
            <a:r>
              <a:rPr lang="en-US" b="1" dirty="0"/>
              <a:t>three days ahead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Jour 4</a:t>
            </a:r>
            <a:r>
              <a:rPr lang="en-US" dirty="0"/>
              <a:t> → Weather forecast for </a:t>
            </a:r>
            <a:r>
              <a:rPr lang="en-US" b="1" dirty="0"/>
              <a:t>four days ahead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Jour 5</a:t>
            </a:r>
            <a:r>
              <a:rPr lang="en-US" dirty="0"/>
              <a:t> → Weather forecast for </a:t>
            </a:r>
            <a:r>
              <a:rPr lang="en-US" b="1" dirty="0"/>
              <a:t>five days ahead</a:t>
            </a:r>
            <a:endParaRPr lang="en-US" dirty="0"/>
          </a:p>
          <a:p>
            <a:r>
              <a:rPr lang="en-US" dirty="0"/>
              <a:t>This segmentation allows for a detailed comparison of </a:t>
            </a:r>
            <a:r>
              <a:rPr lang="en-US" b="1" dirty="0"/>
              <a:t>forecast accuracy over time</a:t>
            </a:r>
            <a:r>
              <a:rPr lang="en-US" dirty="0"/>
              <a:t>, helping to identify </a:t>
            </a:r>
            <a:r>
              <a:rPr lang="en-US" b="1" dirty="0"/>
              <a:t>which locations have the most reliable weather predictions</a:t>
            </a:r>
            <a:r>
              <a:rPr lang="en-US" dirty="0"/>
              <a:t> in France.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371658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>
          <a:extLst>
            <a:ext uri="{FF2B5EF4-FFF2-40B4-BE49-F238E27FC236}">
              <a16:creationId xmlns:a16="http://schemas.microsoft.com/office/drawing/2014/main" id="{1F893623-240D-500D-A88A-92946754B3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c7feb7f43d_0_43:notes">
            <a:extLst>
              <a:ext uri="{FF2B5EF4-FFF2-40B4-BE49-F238E27FC236}">
                <a16:creationId xmlns:a16="http://schemas.microsoft.com/office/drawing/2014/main" id="{FA2E7E34-8FC0-7E2E-9BE3-6621FC031A1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1" name="Google Shape;91;g1c7feb7f43d_0_43:notes">
            <a:extLst>
              <a:ext uri="{FF2B5EF4-FFF2-40B4-BE49-F238E27FC236}">
                <a16:creationId xmlns:a16="http://schemas.microsoft.com/office/drawing/2014/main" id="{B944E7EE-33FD-9C05-BD29-7C8EC29A39E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77058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>
          <a:extLst>
            <a:ext uri="{FF2B5EF4-FFF2-40B4-BE49-F238E27FC236}">
              <a16:creationId xmlns:a16="http://schemas.microsoft.com/office/drawing/2014/main" id="{DB1ED8C6-35DD-C0FA-8705-C968CC9E9D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c7feb7f43d_0_43:notes">
            <a:extLst>
              <a:ext uri="{FF2B5EF4-FFF2-40B4-BE49-F238E27FC236}">
                <a16:creationId xmlns:a16="http://schemas.microsoft.com/office/drawing/2014/main" id="{AE44771F-1D35-B9D8-356B-19D7E2B8D7A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1" name="Google Shape;91;g1c7feb7f43d_0_43:notes">
            <a:extLst>
              <a:ext uri="{FF2B5EF4-FFF2-40B4-BE49-F238E27FC236}">
                <a16:creationId xmlns:a16="http://schemas.microsoft.com/office/drawing/2014/main" id="{E6CC9FC3-EAE1-064C-1238-B5985C8B22B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3744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3.pn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3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jp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11" Type="http://schemas.openxmlformats.org/officeDocument/2006/relationships/image" Target="../media/image4.png"/><Relationship Id="rId5" Type="http://schemas.openxmlformats.org/officeDocument/2006/relationships/image" Target="../media/image7.jpg"/><Relationship Id="rId10" Type="http://schemas.openxmlformats.org/officeDocument/2006/relationships/image" Target="../media/image11.png"/><Relationship Id="rId4" Type="http://schemas.openxmlformats.org/officeDocument/2006/relationships/image" Target="../media/image6.png"/><Relationship Id="rId9" Type="http://schemas.openxmlformats.org/officeDocument/2006/relationships/image" Target="../media/image10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1718100" y="866768"/>
            <a:ext cx="6478200" cy="61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fr" sz="2100" dirty="0">
                <a:solidFill>
                  <a:schemeClr val="bg1"/>
                </a:solidFill>
                <a:latin typeface="Inter"/>
                <a:ea typeface="Inter"/>
                <a:cs typeface="Inter"/>
                <a:sym typeface="Inter"/>
              </a:rPr>
              <a:t>Data Analysis</a:t>
            </a:r>
            <a:endParaRPr sz="2100" dirty="0">
              <a:solidFill>
                <a:schemeClr val="bg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55" name="Google Shape;55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4500" y="795925"/>
            <a:ext cx="721025" cy="759375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>
            <a:spLocks noGrp="1"/>
          </p:cNvSpPr>
          <p:nvPr>
            <p:ph type="ctrTitle"/>
          </p:nvPr>
        </p:nvSpPr>
        <p:spPr>
          <a:xfrm>
            <a:off x="844500" y="2783785"/>
            <a:ext cx="7748442" cy="7593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fr" sz="4000" b="1" dirty="0">
                <a:solidFill>
                  <a:schemeClr val="bg1"/>
                </a:solidFill>
                <a:latin typeface="Inter"/>
                <a:ea typeface="Inter"/>
                <a:cs typeface="Inter"/>
                <a:sym typeface="Inter"/>
              </a:rPr>
              <a:t>France Adventure Planner:</a:t>
            </a:r>
            <a:endParaRPr sz="4000" b="1" dirty="0">
              <a:solidFill>
                <a:schemeClr val="bg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fr" sz="2800" dirty="0">
                <a:solidFill>
                  <a:schemeClr val="bg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Looking for a weekend getaway destination?	</a:t>
            </a:r>
            <a:endParaRPr sz="2800" dirty="0">
              <a:solidFill>
                <a:schemeClr val="bg1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21A49E4-FD56-CB9B-6F07-FEE320DA37E5}"/>
              </a:ext>
            </a:extLst>
          </p:cNvPr>
          <p:cNvSpPr txBox="1"/>
          <p:nvPr/>
        </p:nvSpPr>
        <p:spPr>
          <a:xfrm>
            <a:off x="260626" y="4506723"/>
            <a:ext cx="41037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Jean-Baptiste Allombert</a:t>
            </a:r>
          </a:p>
        </p:txBody>
      </p:sp>
      <p:pic>
        <p:nvPicPr>
          <p:cNvPr id="3" name="Image 2" descr="Une image contenant Graphique, graphisme, clipart, dessin humoristique&#10;&#10;Le contenu généré par l’IA peut être incorrect.">
            <a:extLst>
              <a:ext uri="{FF2B5EF4-FFF2-40B4-BE49-F238E27FC236}">
                <a16:creationId xmlns:a16="http://schemas.microsoft.com/office/drawing/2014/main" id="{B7DF33CC-02EF-2A51-5640-5947741B5E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2769" y="173237"/>
            <a:ext cx="1387061" cy="1387061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B71E65D-87ED-B5E3-424A-38AB051BE1A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1</a:t>
            </a:fld>
            <a:endParaRPr lang="fr-FR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>
          <a:extLst>
            <a:ext uri="{FF2B5EF4-FFF2-40B4-BE49-F238E27FC236}">
              <a16:creationId xmlns:a16="http://schemas.microsoft.com/office/drawing/2014/main" id="{BACC8A44-0EE0-CD84-BB25-D773A0C820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8">
            <a:extLst>
              <a:ext uri="{FF2B5EF4-FFF2-40B4-BE49-F238E27FC236}">
                <a16:creationId xmlns:a16="http://schemas.microsoft.com/office/drawing/2014/main" id="{263E75C3-E94B-F0C2-D8DF-25E12A7C8C5A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1192664" y="403309"/>
            <a:ext cx="5315100" cy="5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fr" sz="2500" i="0" u="none" strike="noStrike" cap="none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Temperature</a:t>
            </a:r>
            <a:endParaRPr sz="2500" i="0" u="none" strike="noStrike" cap="none" dirty="0">
              <a:solidFill>
                <a:srgbClr val="0E3449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pic>
        <p:nvPicPr>
          <p:cNvPr id="94" name="Google Shape;94;p18">
            <a:extLst>
              <a:ext uri="{FF2B5EF4-FFF2-40B4-BE49-F238E27FC236}">
                <a16:creationId xmlns:a16="http://schemas.microsoft.com/office/drawing/2014/main" id="{65F7C9A1-F98C-DB40-29BA-1FB0D2681C8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8">
            <a:extLst>
              <a:ext uri="{FF2B5EF4-FFF2-40B4-BE49-F238E27FC236}">
                <a16:creationId xmlns:a16="http://schemas.microsoft.com/office/drawing/2014/main" id="{E64FBB62-BF63-E12B-AC06-F48954C207BD}"/>
              </a:ext>
            </a:extLst>
          </p:cNvPr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Image 3" descr="Une image contenant blanc, Police, texte, silhouette&#10;&#10;Le contenu généré par l’IA peut être incorrect.">
            <a:extLst>
              <a:ext uri="{FF2B5EF4-FFF2-40B4-BE49-F238E27FC236}">
                <a16:creationId xmlns:a16="http://schemas.microsoft.com/office/drawing/2014/main" id="{C238D84D-79C8-CF22-4703-226EFC9CEB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9072" y="238512"/>
            <a:ext cx="694173" cy="308213"/>
          </a:xfrm>
          <a:prstGeom prst="rect">
            <a:avLst/>
          </a:prstGeom>
        </p:spPr>
      </p:pic>
      <p:sp>
        <p:nvSpPr>
          <p:cNvPr id="8" name="Google Shape;93;p18">
            <a:extLst>
              <a:ext uri="{FF2B5EF4-FFF2-40B4-BE49-F238E27FC236}">
                <a16:creationId xmlns:a16="http://schemas.microsoft.com/office/drawing/2014/main" id="{4008E539-2457-7D62-CE2C-68B0BC1DBAD0}"/>
              </a:ext>
            </a:extLst>
          </p:cNvPr>
          <p:cNvSpPr txBox="1">
            <a:spLocks/>
          </p:cNvSpPr>
          <p:nvPr/>
        </p:nvSpPr>
        <p:spPr>
          <a:xfrm>
            <a:off x="5246245" y="1109949"/>
            <a:ext cx="3761767" cy="1361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400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Top 3 cities with the </a:t>
            </a:r>
            <a:r>
              <a:rPr lang="en-US" sz="1400" b="1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lowest</a:t>
            </a:r>
            <a:r>
              <a:rPr lang="en-US" sz="1400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 Temperature 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0E3449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Chamonix	 -0,89 °C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Mulhouse	 3,15 °C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Annecy		 3,23 °C</a:t>
            </a:r>
          </a:p>
        </p:txBody>
      </p:sp>
      <p:sp>
        <p:nvSpPr>
          <p:cNvPr id="10" name="Google Shape;93;p18">
            <a:extLst>
              <a:ext uri="{FF2B5EF4-FFF2-40B4-BE49-F238E27FC236}">
                <a16:creationId xmlns:a16="http://schemas.microsoft.com/office/drawing/2014/main" id="{7A27D33D-2411-5E84-0139-7374A3028E00}"/>
              </a:ext>
            </a:extLst>
          </p:cNvPr>
          <p:cNvSpPr txBox="1">
            <a:spLocks/>
          </p:cNvSpPr>
          <p:nvPr/>
        </p:nvSpPr>
        <p:spPr>
          <a:xfrm>
            <a:off x="674244" y="1109949"/>
            <a:ext cx="3841485" cy="1361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400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Top 3 cities with the </a:t>
            </a:r>
            <a:r>
              <a:rPr lang="en-US" sz="1400" b="1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highest</a:t>
            </a:r>
            <a:r>
              <a:rPr lang="en-US" sz="1400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 Temperature 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0E3449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Toulon 		11,16 °C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Marseille 	10,76 °C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Nice	                  10,66 °C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2B1F892B-D399-D8A8-0462-385340A13C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490" y="2561092"/>
            <a:ext cx="4486735" cy="2241312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1C9621AF-D143-0388-1218-3A4070AEFF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0" y="2599274"/>
            <a:ext cx="4572000" cy="2203130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FC2CDB76-FB52-5AE4-CF9B-D3093737AC0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07781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>
          <a:extLst>
            <a:ext uri="{FF2B5EF4-FFF2-40B4-BE49-F238E27FC236}">
              <a16:creationId xmlns:a16="http://schemas.microsoft.com/office/drawing/2014/main" id="{2FD78CA2-65DA-CCDF-3052-22B8F5D66F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8">
            <a:extLst>
              <a:ext uri="{FF2B5EF4-FFF2-40B4-BE49-F238E27FC236}">
                <a16:creationId xmlns:a16="http://schemas.microsoft.com/office/drawing/2014/main" id="{6266110F-6359-D242-4988-3B426FBB6872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1192664" y="403309"/>
            <a:ext cx="5315100" cy="5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fr" sz="2500" i="0" u="none" strike="noStrike" cap="none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Temperature</a:t>
            </a:r>
            <a:endParaRPr sz="2500" i="0" u="none" strike="noStrike" cap="none" dirty="0">
              <a:solidFill>
                <a:srgbClr val="0E3449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pic>
        <p:nvPicPr>
          <p:cNvPr id="94" name="Google Shape;94;p18">
            <a:extLst>
              <a:ext uri="{FF2B5EF4-FFF2-40B4-BE49-F238E27FC236}">
                <a16:creationId xmlns:a16="http://schemas.microsoft.com/office/drawing/2014/main" id="{F4BA8B2C-F079-F717-5A59-9879381D74F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8">
            <a:extLst>
              <a:ext uri="{FF2B5EF4-FFF2-40B4-BE49-F238E27FC236}">
                <a16:creationId xmlns:a16="http://schemas.microsoft.com/office/drawing/2014/main" id="{EF5E48F1-F01E-8E18-FBDC-4FB9655D50A4}"/>
              </a:ext>
            </a:extLst>
          </p:cNvPr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Image 3" descr="Une image contenant blanc, Police, texte, silhouette&#10;&#10;Le contenu généré par l’IA peut être incorrect.">
            <a:extLst>
              <a:ext uri="{FF2B5EF4-FFF2-40B4-BE49-F238E27FC236}">
                <a16:creationId xmlns:a16="http://schemas.microsoft.com/office/drawing/2014/main" id="{E5E938CD-6C20-2E70-C492-A38DA42123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9072" y="238512"/>
            <a:ext cx="694173" cy="308213"/>
          </a:xfrm>
          <a:prstGeom prst="rect">
            <a:avLst/>
          </a:prstGeom>
        </p:spPr>
      </p:pic>
      <p:pic>
        <p:nvPicPr>
          <p:cNvPr id="5" name="Image 4" descr="Une image contenant carte, texte, atlas&#10;&#10;Le contenu généré par l’IA peut être incorrect.">
            <a:extLst>
              <a:ext uri="{FF2B5EF4-FFF2-40B4-BE49-F238E27FC236}">
                <a16:creationId xmlns:a16="http://schemas.microsoft.com/office/drawing/2014/main" id="{26330D29-A5A0-9B6B-1C91-2E0CCC44DE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936409"/>
            <a:ext cx="9144000" cy="3860038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D4BC075B-A041-AA7E-37DE-32C08B5E10D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597287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>
          <a:extLst>
            <a:ext uri="{FF2B5EF4-FFF2-40B4-BE49-F238E27FC236}">
              <a16:creationId xmlns:a16="http://schemas.microsoft.com/office/drawing/2014/main" id="{85D3FC43-52CB-5BC5-8318-7CCD69F928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8">
            <a:extLst>
              <a:ext uri="{FF2B5EF4-FFF2-40B4-BE49-F238E27FC236}">
                <a16:creationId xmlns:a16="http://schemas.microsoft.com/office/drawing/2014/main" id="{FA22962A-214B-A60E-3268-357FB65C3B2B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1192664" y="403309"/>
            <a:ext cx="5315100" cy="5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fr" sz="2500" i="0" u="none" strike="noStrike" cap="none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Rain Probability </a:t>
            </a:r>
            <a:r>
              <a:rPr lang="fr" sz="1800" i="0" u="none" strike="noStrike" cap="none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(Score max 520)</a:t>
            </a:r>
            <a:endParaRPr sz="2500" i="0" u="none" strike="noStrike" cap="none" dirty="0">
              <a:solidFill>
                <a:srgbClr val="0E3449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pic>
        <p:nvPicPr>
          <p:cNvPr id="94" name="Google Shape;94;p18">
            <a:extLst>
              <a:ext uri="{FF2B5EF4-FFF2-40B4-BE49-F238E27FC236}">
                <a16:creationId xmlns:a16="http://schemas.microsoft.com/office/drawing/2014/main" id="{A04D1108-1A5E-AADA-D84B-0CC05503E04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8">
            <a:extLst>
              <a:ext uri="{FF2B5EF4-FFF2-40B4-BE49-F238E27FC236}">
                <a16:creationId xmlns:a16="http://schemas.microsoft.com/office/drawing/2014/main" id="{0D4F3109-98AF-A3D2-3C83-1DB018297A2C}"/>
              </a:ext>
            </a:extLst>
          </p:cNvPr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Image 3" descr="Une image contenant blanc, Police, texte, silhouette&#10;&#10;Le contenu généré par l’IA peut être incorrect.">
            <a:extLst>
              <a:ext uri="{FF2B5EF4-FFF2-40B4-BE49-F238E27FC236}">
                <a16:creationId xmlns:a16="http://schemas.microsoft.com/office/drawing/2014/main" id="{E4E522CE-B9B8-F85A-F979-66DCD9067F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9072" y="238512"/>
            <a:ext cx="694173" cy="308213"/>
          </a:xfrm>
          <a:prstGeom prst="rect">
            <a:avLst/>
          </a:prstGeom>
        </p:spPr>
      </p:pic>
      <p:sp>
        <p:nvSpPr>
          <p:cNvPr id="8" name="Google Shape;93;p18">
            <a:extLst>
              <a:ext uri="{FF2B5EF4-FFF2-40B4-BE49-F238E27FC236}">
                <a16:creationId xmlns:a16="http://schemas.microsoft.com/office/drawing/2014/main" id="{B913B55A-0AFB-2EC7-9FD4-856AC4AA1758}"/>
              </a:ext>
            </a:extLst>
          </p:cNvPr>
          <p:cNvSpPr txBox="1">
            <a:spLocks/>
          </p:cNvSpPr>
          <p:nvPr/>
        </p:nvSpPr>
        <p:spPr>
          <a:xfrm>
            <a:off x="5246245" y="1109949"/>
            <a:ext cx="3761767" cy="1361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400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Top 3 cities with the </a:t>
            </a:r>
            <a:r>
              <a:rPr lang="en-US" sz="1400" b="1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highest</a:t>
            </a:r>
            <a:r>
              <a:rPr lang="en-US" sz="1400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 probability 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0E3449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Biarritz		159,06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Bayonne		153,45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Le Havre	149,27</a:t>
            </a:r>
          </a:p>
        </p:txBody>
      </p:sp>
      <p:sp>
        <p:nvSpPr>
          <p:cNvPr id="10" name="Google Shape;93;p18">
            <a:extLst>
              <a:ext uri="{FF2B5EF4-FFF2-40B4-BE49-F238E27FC236}">
                <a16:creationId xmlns:a16="http://schemas.microsoft.com/office/drawing/2014/main" id="{2A6820C8-EDA7-1B43-1EDF-7CA09CD58B10}"/>
              </a:ext>
            </a:extLst>
          </p:cNvPr>
          <p:cNvSpPr txBox="1">
            <a:spLocks/>
          </p:cNvSpPr>
          <p:nvPr/>
        </p:nvSpPr>
        <p:spPr>
          <a:xfrm>
            <a:off x="674244" y="1109949"/>
            <a:ext cx="3841485" cy="1361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400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Top 3 cities with the </a:t>
            </a:r>
            <a:r>
              <a:rPr lang="en-US" sz="1400" b="1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lowest</a:t>
            </a:r>
            <a:r>
              <a:rPr lang="en-US" sz="1400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 probability 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0E3449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Arles 		45,76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Avignon	 	48,69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Aix-en-Provence	49,40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75A8612-F6CD-1921-4669-B299E20568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25" y="2575406"/>
            <a:ext cx="4582225" cy="2289012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DC3EF30B-156A-7059-A148-C8E4A128AB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6941" y="2575406"/>
            <a:ext cx="4531238" cy="2242984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D6CE635C-F2F1-54F2-9C0B-F936BAC3910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367716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>
          <a:extLst>
            <a:ext uri="{FF2B5EF4-FFF2-40B4-BE49-F238E27FC236}">
              <a16:creationId xmlns:a16="http://schemas.microsoft.com/office/drawing/2014/main" id="{126A4CB0-A815-E3F1-2526-B379EB8D2D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8">
            <a:extLst>
              <a:ext uri="{FF2B5EF4-FFF2-40B4-BE49-F238E27FC236}">
                <a16:creationId xmlns:a16="http://schemas.microsoft.com/office/drawing/2014/main" id="{837713ED-FC2F-00DB-B1E7-80356593E59A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1192664" y="403309"/>
            <a:ext cx="5315100" cy="5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fr" sz="2500" i="0" u="none" strike="noStrike" cap="none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Rain Probability</a:t>
            </a:r>
            <a:endParaRPr sz="2500" i="0" u="none" strike="noStrike" cap="none" dirty="0">
              <a:solidFill>
                <a:srgbClr val="0E3449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pic>
        <p:nvPicPr>
          <p:cNvPr id="94" name="Google Shape;94;p18">
            <a:extLst>
              <a:ext uri="{FF2B5EF4-FFF2-40B4-BE49-F238E27FC236}">
                <a16:creationId xmlns:a16="http://schemas.microsoft.com/office/drawing/2014/main" id="{6E9443C6-2DB1-F7A8-0A34-8178F3ABF60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8">
            <a:extLst>
              <a:ext uri="{FF2B5EF4-FFF2-40B4-BE49-F238E27FC236}">
                <a16:creationId xmlns:a16="http://schemas.microsoft.com/office/drawing/2014/main" id="{25858EB5-1FA2-38E5-5C58-4D469B3DC653}"/>
              </a:ext>
            </a:extLst>
          </p:cNvPr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Image 3" descr="Une image contenant blanc, Police, texte, silhouette&#10;&#10;Le contenu généré par l’IA peut être incorrect.">
            <a:extLst>
              <a:ext uri="{FF2B5EF4-FFF2-40B4-BE49-F238E27FC236}">
                <a16:creationId xmlns:a16="http://schemas.microsoft.com/office/drawing/2014/main" id="{CD71CE06-8F74-29A7-3B72-6FAD76F828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9072" y="238512"/>
            <a:ext cx="694173" cy="308213"/>
          </a:xfrm>
          <a:prstGeom prst="rect">
            <a:avLst/>
          </a:prstGeom>
        </p:spPr>
      </p:pic>
      <p:pic>
        <p:nvPicPr>
          <p:cNvPr id="3" name="Image 2" descr="Une image contenant carte, texte, atlas&#10;&#10;Le contenu généré par l’IA peut être incorrect.">
            <a:extLst>
              <a:ext uri="{FF2B5EF4-FFF2-40B4-BE49-F238E27FC236}">
                <a16:creationId xmlns:a16="http://schemas.microsoft.com/office/drawing/2014/main" id="{4E548A07-79E9-09D1-2AC8-33F7533A0E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964334"/>
            <a:ext cx="9144000" cy="3860038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17A992F2-3142-0152-E1D3-48ACBB35B6D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52484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>
          <a:extLst>
            <a:ext uri="{FF2B5EF4-FFF2-40B4-BE49-F238E27FC236}">
              <a16:creationId xmlns:a16="http://schemas.microsoft.com/office/drawing/2014/main" id="{EDBC0292-2BB2-A2DF-6A6E-25A5B46197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capture d’écran, carte, texte&#10;&#10;Le contenu généré par l’IA peut être incorrect.">
            <a:extLst>
              <a:ext uri="{FF2B5EF4-FFF2-40B4-BE49-F238E27FC236}">
                <a16:creationId xmlns:a16="http://schemas.microsoft.com/office/drawing/2014/main" id="{6BAF010D-B995-4395-676D-9B53AEF8CD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31987"/>
            <a:ext cx="9144000" cy="3860038"/>
          </a:xfrm>
          <a:prstGeom prst="rect">
            <a:avLst/>
          </a:prstGeom>
        </p:spPr>
      </p:pic>
      <p:sp>
        <p:nvSpPr>
          <p:cNvPr id="93" name="Google Shape;93;p18">
            <a:extLst>
              <a:ext uri="{FF2B5EF4-FFF2-40B4-BE49-F238E27FC236}">
                <a16:creationId xmlns:a16="http://schemas.microsoft.com/office/drawing/2014/main" id="{E41CCEE6-FC00-E40B-67BF-AB937BACA83D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1192664" y="403309"/>
            <a:ext cx="5315100" cy="5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fr" sz="2500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Weather Accuracy</a:t>
            </a:r>
            <a:endParaRPr sz="2500" i="0" u="none" strike="noStrike" cap="none" dirty="0">
              <a:solidFill>
                <a:srgbClr val="0E3449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pic>
        <p:nvPicPr>
          <p:cNvPr id="94" name="Google Shape;94;p18">
            <a:extLst>
              <a:ext uri="{FF2B5EF4-FFF2-40B4-BE49-F238E27FC236}">
                <a16:creationId xmlns:a16="http://schemas.microsoft.com/office/drawing/2014/main" id="{3B9E3B84-154F-58E3-C649-F7DB3145B65B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8">
            <a:extLst>
              <a:ext uri="{FF2B5EF4-FFF2-40B4-BE49-F238E27FC236}">
                <a16:creationId xmlns:a16="http://schemas.microsoft.com/office/drawing/2014/main" id="{898E9252-9B55-B037-0327-31EDEE7F5FE7}"/>
              </a:ext>
            </a:extLst>
          </p:cNvPr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Image 3" descr="Une image contenant blanc, Police, texte, silhouette&#10;&#10;Le contenu généré par l’IA peut être incorrect.">
            <a:extLst>
              <a:ext uri="{FF2B5EF4-FFF2-40B4-BE49-F238E27FC236}">
                <a16:creationId xmlns:a16="http://schemas.microsoft.com/office/drawing/2014/main" id="{136D425F-8494-4385-7685-6618ABD4CF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79072" y="238512"/>
            <a:ext cx="694173" cy="308213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09198753-8E1D-9F0F-FD66-85A709EBFC6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14</a:t>
            </a:fld>
            <a:endParaRPr lang="fr-FR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511F94BF-577B-FCEC-0F89-BAB4397E08B3}"/>
              </a:ext>
            </a:extLst>
          </p:cNvPr>
          <p:cNvSpPr txBox="1"/>
          <p:nvPr/>
        </p:nvSpPr>
        <p:spPr>
          <a:xfrm>
            <a:off x="463375" y="1242646"/>
            <a:ext cx="4319640" cy="324025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fr-FR" dirty="0"/>
          </a:p>
        </p:txBody>
      </p:sp>
      <p:graphicFrame>
        <p:nvGraphicFramePr>
          <p:cNvPr id="9" name="Tableau 8">
            <a:extLst>
              <a:ext uri="{FF2B5EF4-FFF2-40B4-BE49-F238E27FC236}">
                <a16:creationId xmlns:a16="http://schemas.microsoft.com/office/drawing/2014/main" id="{22C37836-4A71-5CEA-209A-23B94C442A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8606012"/>
              </p:ext>
            </p:extLst>
          </p:nvPr>
        </p:nvGraphicFramePr>
        <p:xfrm>
          <a:off x="1059766" y="1583824"/>
          <a:ext cx="2855743" cy="1219200"/>
        </p:xfrm>
        <a:graphic>
          <a:graphicData uri="http://schemas.openxmlformats.org/drawingml/2006/table">
            <a:tbl>
              <a:tblPr/>
              <a:tblGrid>
                <a:gridCol w="1695137">
                  <a:extLst>
                    <a:ext uri="{9D8B030D-6E8A-4147-A177-3AD203B41FA5}">
                      <a16:colId xmlns:a16="http://schemas.microsoft.com/office/drawing/2014/main" val="1342519204"/>
                    </a:ext>
                  </a:extLst>
                </a:gridCol>
                <a:gridCol w="1160606">
                  <a:extLst>
                    <a:ext uri="{9D8B030D-6E8A-4147-A177-3AD203B41FA5}">
                      <a16:colId xmlns:a16="http://schemas.microsoft.com/office/drawing/2014/main" val="973369518"/>
                    </a:ext>
                  </a:extLst>
                </a:gridCol>
              </a:tblGrid>
              <a:tr h="341948">
                <a:tc>
                  <a:txBody>
                    <a:bodyPr/>
                    <a:lstStyle/>
                    <a:p>
                      <a:pPr algn="ctr" fontAlgn="ctr"/>
                      <a:r>
                        <a:rPr lang="fr-FR" b="1" dirty="0">
                          <a:effectLst/>
                        </a:rPr>
                        <a:t>City</a:t>
                      </a:r>
                    </a:p>
                  </a:txBody>
                  <a:tcPr marL="38100" marR="3810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dirty="0" err="1"/>
                        <a:t>Average</a:t>
                      </a:r>
                      <a:r>
                        <a:rPr lang="fr-FR" b="1" dirty="0"/>
                        <a:t> Score</a:t>
                      </a:r>
                    </a:p>
                  </a:txBody>
                  <a:tcPr marL="38100" marR="3810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3658641"/>
                  </a:ext>
                </a:extLst>
              </a:tr>
              <a:tr h="194127">
                <a:tc>
                  <a:txBody>
                    <a:bodyPr/>
                    <a:lstStyle/>
                    <a:p>
                      <a:pPr algn="ctr"/>
                      <a:r>
                        <a:rPr lang="fr-FR" b="1" dirty="0">
                          <a:effectLst/>
                        </a:rPr>
                        <a:t>Nice</a:t>
                      </a:r>
                    </a:p>
                  </a:txBody>
                  <a:tcPr marL="38100" marR="3810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90.05</a:t>
                      </a:r>
                      <a:endParaRPr lang="fr-FR" dirty="0">
                        <a:effectLst/>
                      </a:endParaRPr>
                    </a:p>
                  </a:txBody>
                  <a:tcPr marL="38100" marR="3810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17856469"/>
                  </a:ext>
                </a:extLst>
              </a:tr>
              <a:tr h="195886">
                <a:tc>
                  <a:txBody>
                    <a:bodyPr/>
                    <a:lstStyle/>
                    <a:p>
                      <a:pPr algn="ctr"/>
                      <a:r>
                        <a:rPr lang="fr-FR" b="1" dirty="0">
                          <a:effectLst/>
                        </a:rPr>
                        <a:t>Toulon</a:t>
                      </a:r>
                    </a:p>
                  </a:txBody>
                  <a:tcPr marL="38100" marR="3810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89.74</a:t>
                      </a:r>
                      <a:endParaRPr lang="fr-FR" dirty="0">
                        <a:effectLst/>
                      </a:endParaRPr>
                    </a:p>
                  </a:txBody>
                  <a:tcPr marL="38100" marR="3810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1657221"/>
                  </a:ext>
                </a:extLst>
              </a:tr>
              <a:tr h="141373">
                <a:tc>
                  <a:txBody>
                    <a:bodyPr/>
                    <a:lstStyle/>
                    <a:p>
                      <a:pPr algn="ctr"/>
                      <a:r>
                        <a:rPr lang="fr-FR" b="1" dirty="0">
                          <a:effectLst/>
                        </a:rPr>
                        <a:t>Marseille</a:t>
                      </a:r>
                    </a:p>
                  </a:txBody>
                  <a:tcPr marL="38100" marR="3810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88.74</a:t>
                      </a:r>
                      <a:endParaRPr lang="fr-FR" dirty="0">
                        <a:effectLst/>
                      </a:endParaRPr>
                    </a:p>
                  </a:txBody>
                  <a:tcPr marL="38100" marR="3810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9824860"/>
                  </a:ext>
                </a:extLst>
              </a:tr>
            </a:tbl>
          </a:graphicData>
        </a:graphic>
      </p:graphicFrame>
      <p:sp>
        <p:nvSpPr>
          <p:cNvPr id="10" name="ZoneTexte 9">
            <a:extLst>
              <a:ext uri="{FF2B5EF4-FFF2-40B4-BE49-F238E27FC236}">
                <a16:creationId xmlns:a16="http://schemas.microsoft.com/office/drawing/2014/main" id="{13247DF8-59A2-FF25-A165-111990752C93}"/>
              </a:ext>
            </a:extLst>
          </p:cNvPr>
          <p:cNvSpPr txBox="1"/>
          <p:nvPr/>
        </p:nvSpPr>
        <p:spPr>
          <a:xfrm>
            <a:off x="212817" y="1123807"/>
            <a:ext cx="45701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" sz="1600" dirty="0">
                <a:solidFill>
                  <a:srgbClr val="0E3449"/>
                </a:solidFill>
                <a:latin typeface="Inter SemiBold"/>
                <a:ea typeface="Inter SemiBold"/>
                <a:sym typeface="Inter SemiBold"/>
              </a:rPr>
              <a:t>Most reliable cities for weather predictions :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7E75F4BA-11E9-8174-5702-E51EE9E6FEF6}"/>
              </a:ext>
            </a:extLst>
          </p:cNvPr>
          <p:cNvSpPr txBox="1"/>
          <p:nvPr/>
        </p:nvSpPr>
        <p:spPr>
          <a:xfrm>
            <a:off x="212817" y="3008445"/>
            <a:ext cx="45701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" sz="1600" dirty="0">
                <a:solidFill>
                  <a:srgbClr val="0E3449"/>
                </a:solidFill>
                <a:latin typeface="Inter SemiBold"/>
                <a:ea typeface="Inter SemiBold"/>
                <a:sym typeface="Inter SemiBold"/>
              </a:rPr>
              <a:t>Least reliable cities for weather predictions :</a:t>
            </a:r>
          </a:p>
        </p:txBody>
      </p:sp>
      <p:graphicFrame>
        <p:nvGraphicFramePr>
          <p:cNvPr id="12" name="Tableau 11">
            <a:extLst>
              <a:ext uri="{FF2B5EF4-FFF2-40B4-BE49-F238E27FC236}">
                <a16:creationId xmlns:a16="http://schemas.microsoft.com/office/drawing/2014/main" id="{AE410564-ECBC-8E42-DCC1-BE4AEEFD5F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5069119"/>
              </p:ext>
            </p:extLst>
          </p:nvPr>
        </p:nvGraphicFramePr>
        <p:xfrm>
          <a:off x="1055811" y="3427052"/>
          <a:ext cx="2859698" cy="1222047"/>
        </p:xfrm>
        <a:graphic>
          <a:graphicData uri="http://schemas.openxmlformats.org/drawingml/2006/table">
            <a:tbl>
              <a:tblPr/>
              <a:tblGrid>
                <a:gridCol w="1700725">
                  <a:extLst>
                    <a:ext uri="{9D8B030D-6E8A-4147-A177-3AD203B41FA5}">
                      <a16:colId xmlns:a16="http://schemas.microsoft.com/office/drawing/2014/main" val="4181583551"/>
                    </a:ext>
                  </a:extLst>
                </a:gridCol>
                <a:gridCol w="1158973">
                  <a:extLst>
                    <a:ext uri="{9D8B030D-6E8A-4147-A177-3AD203B41FA5}">
                      <a16:colId xmlns:a16="http://schemas.microsoft.com/office/drawing/2014/main" val="2041695883"/>
                    </a:ext>
                  </a:extLst>
                </a:gridCol>
              </a:tblGrid>
              <a:tr h="224246">
                <a:tc>
                  <a:txBody>
                    <a:bodyPr/>
                    <a:lstStyle/>
                    <a:p>
                      <a:pPr algn="ctr" fontAlgn="ctr"/>
                      <a:r>
                        <a:rPr lang="fr-FR" b="1" dirty="0">
                          <a:effectLst/>
                        </a:rPr>
                        <a:t>City</a:t>
                      </a:r>
                    </a:p>
                  </a:txBody>
                  <a:tcPr marL="38100" marR="3810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dirty="0" err="1"/>
                        <a:t>Average</a:t>
                      </a:r>
                      <a:r>
                        <a:rPr lang="fr-FR" b="1" dirty="0"/>
                        <a:t> Score</a:t>
                      </a:r>
                    </a:p>
                  </a:txBody>
                  <a:tcPr marL="38100" marR="3810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4895596"/>
                  </a:ext>
                </a:extLst>
              </a:tr>
              <a:tr h="254307">
                <a:tc>
                  <a:txBody>
                    <a:bodyPr/>
                    <a:lstStyle/>
                    <a:p>
                      <a:pPr algn="ctr"/>
                      <a:r>
                        <a:rPr lang="fr-FR" b="1" dirty="0">
                          <a:effectLst/>
                        </a:rPr>
                        <a:t>Rennes</a:t>
                      </a:r>
                    </a:p>
                  </a:txBody>
                  <a:tcPr marL="38100" marR="3810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effectLst/>
                        </a:rPr>
                        <a:t>76.62</a:t>
                      </a:r>
                    </a:p>
                  </a:txBody>
                  <a:tcPr marL="38100" marR="3810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0313519"/>
                  </a:ext>
                </a:extLst>
              </a:tr>
              <a:tr h="135988">
                <a:tc>
                  <a:txBody>
                    <a:bodyPr/>
                    <a:lstStyle/>
                    <a:p>
                      <a:pPr algn="ctr"/>
                      <a:r>
                        <a:rPr lang="fr-FR" b="1" dirty="0">
                          <a:effectLst/>
                        </a:rPr>
                        <a:t>Nantes</a:t>
                      </a:r>
                    </a:p>
                  </a:txBody>
                  <a:tcPr marL="38100" marR="3810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effectLst/>
                        </a:rPr>
                        <a:t>77.40</a:t>
                      </a:r>
                    </a:p>
                  </a:txBody>
                  <a:tcPr marL="38100" marR="3810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289398"/>
                  </a:ext>
                </a:extLst>
              </a:tr>
              <a:tr h="170818">
                <a:tc>
                  <a:txBody>
                    <a:bodyPr/>
                    <a:lstStyle/>
                    <a:p>
                      <a:pPr algn="ctr"/>
                      <a:r>
                        <a:rPr lang="fr-FR" b="1" dirty="0">
                          <a:effectLst/>
                        </a:rPr>
                        <a:t>Clermont-Ferrand</a:t>
                      </a:r>
                    </a:p>
                  </a:txBody>
                  <a:tcPr marL="38100" marR="3810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effectLst/>
                        </a:rPr>
                        <a:t>77.70</a:t>
                      </a:r>
                    </a:p>
                  </a:txBody>
                  <a:tcPr marL="38100" marR="3810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34034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014250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>
          <a:extLst>
            <a:ext uri="{FF2B5EF4-FFF2-40B4-BE49-F238E27FC236}">
              <a16:creationId xmlns:a16="http://schemas.microsoft.com/office/drawing/2014/main" id="{9F9A97F4-BB07-6A80-CB95-81DD39508A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8">
            <a:extLst>
              <a:ext uri="{FF2B5EF4-FFF2-40B4-BE49-F238E27FC236}">
                <a16:creationId xmlns:a16="http://schemas.microsoft.com/office/drawing/2014/main" id="{1C2AF063-0BBE-1F0C-6A5B-F6722C357CA2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1192664" y="403309"/>
            <a:ext cx="5315100" cy="5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fr" sz="2500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Weather Score Accuracy</a:t>
            </a:r>
            <a:endParaRPr sz="2500" i="0" u="none" strike="noStrike" cap="none" dirty="0">
              <a:solidFill>
                <a:srgbClr val="0E3449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pic>
        <p:nvPicPr>
          <p:cNvPr id="94" name="Google Shape;94;p18">
            <a:extLst>
              <a:ext uri="{FF2B5EF4-FFF2-40B4-BE49-F238E27FC236}">
                <a16:creationId xmlns:a16="http://schemas.microsoft.com/office/drawing/2014/main" id="{66DDF420-B07C-BDF3-5489-4A2E9D38FB8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8">
            <a:extLst>
              <a:ext uri="{FF2B5EF4-FFF2-40B4-BE49-F238E27FC236}">
                <a16:creationId xmlns:a16="http://schemas.microsoft.com/office/drawing/2014/main" id="{EDF1C016-FDA9-50D0-F21B-25BCCA8722DD}"/>
              </a:ext>
            </a:extLst>
          </p:cNvPr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Image 3" descr="Une image contenant blanc, Police, texte, silhouette&#10;&#10;Le contenu généré par l’IA peut être incorrect.">
            <a:extLst>
              <a:ext uri="{FF2B5EF4-FFF2-40B4-BE49-F238E27FC236}">
                <a16:creationId xmlns:a16="http://schemas.microsoft.com/office/drawing/2014/main" id="{77DDE588-D9D7-D772-B34C-81C91C5CB5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9072" y="238512"/>
            <a:ext cx="694173" cy="308213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88E0EF74-D0F2-F39A-B94D-9CB9A8B19F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0275" y="936408"/>
            <a:ext cx="2949738" cy="1986299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57CA8F24-1229-D097-1EC6-7BBEA87F54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65355" y="919429"/>
            <a:ext cx="2949738" cy="1986298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16470493-5BF7-2474-0B20-D6502AC12C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02758" y="2905727"/>
            <a:ext cx="2949738" cy="1986298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D89856A5-A28D-A20B-8E14-8248600D7A3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0274" y="2905726"/>
            <a:ext cx="2949739" cy="1986299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84FD710F-0DF2-1838-B10A-73FBBA897A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212399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>
          <a:extLst>
            <a:ext uri="{FF2B5EF4-FFF2-40B4-BE49-F238E27FC236}">
              <a16:creationId xmlns:a16="http://schemas.microsoft.com/office/drawing/2014/main" id="{6F63CD6E-6B9E-734B-7770-1B122BD19B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8">
            <a:extLst>
              <a:ext uri="{FF2B5EF4-FFF2-40B4-BE49-F238E27FC236}">
                <a16:creationId xmlns:a16="http://schemas.microsoft.com/office/drawing/2014/main" id="{6A05114F-2043-DB06-594E-71C40A5CF92C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1192664" y="403309"/>
            <a:ext cx="5315100" cy="5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fr" sz="2500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Temperature Accuracy</a:t>
            </a:r>
            <a:endParaRPr sz="2500" i="0" u="none" strike="noStrike" cap="none" dirty="0">
              <a:solidFill>
                <a:srgbClr val="0E3449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pic>
        <p:nvPicPr>
          <p:cNvPr id="94" name="Google Shape;94;p18">
            <a:extLst>
              <a:ext uri="{FF2B5EF4-FFF2-40B4-BE49-F238E27FC236}">
                <a16:creationId xmlns:a16="http://schemas.microsoft.com/office/drawing/2014/main" id="{11A5A2AB-63DF-D023-7B0E-350978E7279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8">
            <a:extLst>
              <a:ext uri="{FF2B5EF4-FFF2-40B4-BE49-F238E27FC236}">
                <a16:creationId xmlns:a16="http://schemas.microsoft.com/office/drawing/2014/main" id="{3ADB5408-3B08-58A1-9623-DC5AD2CAFBFE}"/>
              </a:ext>
            </a:extLst>
          </p:cNvPr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Image 3" descr="Une image contenant blanc, Police, texte, silhouette&#10;&#10;Le contenu généré par l’IA peut être incorrect.">
            <a:extLst>
              <a:ext uri="{FF2B5EF4-FFF2-40B4-BE49-F238E27FC236}">
                <a16:creationId xmlns:a16="http://schemas.microsoft.com/office/drawing/2014/main" id="{833C2099-0521-0283-C7EB-81C5E1FEE2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9072" y="238512"/>
            <a:ext cx="694173" cy="308213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1D92C142-D11E-4DE9-8E5D-FA8ABF4BAC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0274" y="927062"/>
            <a:ext cx="2960755" cy="1971029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105C133B-0A40-DE10-4FD9-291ACF5763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8843" y="2898091"/>
            <a:ext cx="2943616" cy="1968018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839D25CC-C14D-C1F8-46E2-4B50326758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79656" y="940833"/>
            <a:ext cx="2901158" cy="1964894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6E1F484D-5049-2712-F771-D7496F5A7BB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79656" y="2895079"/>
            <a:ext cx="2927064" cy="1971030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4AE6C9B2-6BE7-1120-BA1D-01A533F3B8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223434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>
          <a:extLst>
            <a:ext uri="{FF2B5EF4-FFF2-40B4-BE49-F238E27FC236}">
              <a16:creationId xmlns:a16="http://schemas.microsoft.com/office/drawing/2014/main" id="{0A0FF479-97D5-9DC2-976C-4E5EDE944B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1">
            <a:extLst>
              <a:ext uri="{FF2B5EF4-FFF2-40B4-BE49-F238E27FC236}">
                <a16:creationId xmlns:a16="http://schemas.microsoft.com/office/drawing/2014/main" id="{15B7B687-8275-9818-98AF-AEE6705E5DCC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1192664" y="403309"/>
            <a:ext cx="5315100" cy="5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fr" sz="2500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Improvements:</a:t>
            </a:r>
            <a:endParaRPr sz="2500" i="0" u="none" strike="noStrike" cap="none" dirty="0">
              <a:solidFill>
                <a:srgbClr val="0E3449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pic>
        <p:nvPicPr>
          <p:cNvPr id="118" name="Google Shape;118;p21">
            <a:extLst>
              <a:ext uri="{FF2B5EF4-FFF2-40B4-BE49-F238E27FC236}">
                <a16:creationId xmlns:a16="http://schemas.microsoft.com/office/drawing/2014/main" id="{18DBE27A-633A-B5CB-6BD7-3478EBBB47B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1">
            <a:extLst>
              <a:ext uri="{FF2B5EF4-FFF2-40B4-BE49-F238E27FC236}">
                <a16:creationId xmlns:a16="http://schemas.microsoft.com/office/drawing/2014/main" id="{A4DA3BC7-2D4B-729B-E97D-0D50BBF29325}"/>
              </a:ext>
            </a:extLst>
          </p:cNvPr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BCD208-C3D2-312F-B76A-AB1A86B4E995}"/>
              </a:ext>
            </a:extLst>
          </p:cNvPr>
          <p:cNvSpPr txBox="1"/>
          <p:nvPr/>
        </p:nvSpPr>
        <p:spPr>
          <a:xfrm>
            <a:off x="1353077" y="1688990"/>
            <a:ext cx="643784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23850">
              <a:buClr>
                <a:schemeClr val="dk2"/>
              </a:buClr>
              <a:buSzPts val="1500"/>
              <a:buFont typeface="Arial"/>
              <a:buChar char="●"/>
            </a:pPr>
            <a:r>
              <a:rPr lang="fr" sz="1600" b="1" dirty="0">
                <a:solidFill>
                  <a:schemeClr val="dk2"/>
                </a:solidFill>
              </a:rPr>
              <a:t>Increased data storage capacity : </a:t>
            </a:r>
            <a:r>
              <a:rPr lang="fr" sz="1400" dirty="0">
                <a:solidFill>
                  <a:schemeClr val="dk2"/>
                </a:solidFill>
              </a:rPr>
              <a:t>Expanding storage capacity to retain more historical weather data.</a:t>
            </a:r>
          </a:p>
          <a:p>
            <a:pPr marL="457200" indent="-323850">
              <a:buClr>
                <a:schemeClr val="dk2"/>
              </a:buClr>
              <a:buSzPts val="1500"/>
              <a:buFont typeface="Arial"/>
              <a:buChar char="●"/>
            </a:pPr>
            <a:endParaRPr lang="fr" dirty="0">
              <a:solidFill>
                <a:schemeClr val="dk2"/>
              </a:solidFill>
            </a:endParaRPr>
          </a:p>
          <a:p>
            <a:pPr marL="457200" indent="-323850">
              <a:buClr>
                <a:schemeClr val="dk2"/>
              </a:buClr>
              <a:buSzPts val="1500"/>
              <a:buFont typeface="Arial"/>
              <a:buChar char="●"/>
            </a:pPr>
            <a:endParaRPr lang="fr" dirty="0">
              <a:solidFill>
                <a:schemeClr val="dk2"/>
              </a:solidFill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</a:pPr>
            <a:r>
              <a:rPr lang="fr" sz="1600" b="1" dirty="0">
                <a:solidFill>
                  <a:schemeClr val="dk2"/>
                </a:solidFill>
              </a:rPr>
              <a:t>Paris activity page on the App : </a:t>
            </a:r>
            <a:r>
              <a:rPr lang="fr" dirty="0">
                <a:solidFill>
                  <a:schemeClr val="dk2"/>
                </a:solidFill>
              </a:rPr>
              <a:t>Developing a dedicated  page providing users with recommendations for cultural activities, concert etc…</a:t>
            </a: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</a:pPr>
            <a:endParaRPr lang="fr" sz="1400" dirty="0">
              <a:solidFill>
                <a:schemeClr val="dk2"/>
              </a:solidFill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</a:pPr>
            <a:endParaRPr lang="fr" sz="1400" dirty="0">
              <a:solidFill>
                <a:schemeClr val="dk2"/>
              </a:solidFill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</a:pPr>
            <a:r>
              <a:rPr lang="fr" sz="1600" b="1" dirty="0">
                <a:solidFill>
                  <a:schemeClr val="dk2"/>
                </a:solidFill>
              </a:rPr>
              <a:t>Theme Parks and attractions page : </a:t>
            </a:r>
            <a:r>
              <a:rPr lang="fr" dirty="0">
                <a:solidFill>
                  <a:schemeClr val="dk2"/>
                </a:solidFill>
              </a:rPr>
              <a:t>Adding a section for amusement parks in France including DisneyLand, Futuroscope and others.</a:t>
            </a:r>
            <a:endParaRPr lang="fr" sz="1400" dirty="0">
              <a:solidFill>
                <a:schemeClr val="dk2"/>
              </a:solidFill>
            </a:endParaRPr>
          </a:p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</a:pPr>
            <a:endParaRPr lang="fr" dirty="0">
              <a:solidFill>
                <a:schemeClr val="dk2"/>
              </a:solidFill>
            </a:endParaRPr>
          </a:p>
          <a:p>
            <a:pPr marL="13335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</a:pPr>
            <a:endParaRPr lang="fr" sz="1400" dirty="0">
              <a:solidFill>
                <a:schemeClr val="dk2"/>
              </a:solidFill>
            </a:endParaRPr>
          </a:p>
          <a:p>
            <a:endParaRPr lang="fr-FR" dirty="0"/>
          </a:p>
        </p:txBody>
      </p:sp>
      <p:pic>
        <p:nvPicPr>
          <p:cNvPr id="3" name="Image 2" descr="Une image contenant blanc, Police, texte, silhouette&#10;&#10;Le contenu généré par l’IA peut être incorrect.">
            <a:extLst>
              <a:ext uri="{FF2B5EF4-FFF2-40B4-BE49-F238E27FC236}">
                <a16:creationId xmlns:a16="http://schemas.microsoft.com/office/drawing/2014/main" id="{2234BC48-69A5-B590-481E-7A45A6CE95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9072" y="238512"/>
            <a:ext cx="694173" cy="308213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D5DA9770-00E0-D980-446A-1ABD6DAF07D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429093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1"/>
          <p:cNvSpPr txBox="1">
            <a:spLocks noGrp="1"/>
          </p:cNvSpPr>
          <p:nvPr>
            <p:ph type="ctrTitle" idx="4294967295"/>
          </p:nvPr>
        </p:nvSpPr>
        <p:spPr>
          <a:xfrm>
            <a:off x="1192664" y="403309"/>
            <a:ext cx="5315100" cy="5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fr" sz="250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Conclusion :</a:t>
            </a:r>
            <a:endParaRPr sz="2500" i="0" u="none" strike="noStrike" cap="none">
              <a:solidFill>
                <a:srgbClr val="0E3449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pic>
        <p:nvPicPr>
          <p:cNvPr id="118" name="Google Shape;118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1"/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F8E8AC-FBF8-C1F6-4EA7-60D2A966B5F4}"/>
              </a:ext>
            </a:extLst>
          </p:cNvPr>
          <p:cNvSpPr txBox="1"/>
          <p:nvPr/>
        </p:nvSpPr>
        <p:spPr>
          <a:xfrm>
            <a:off x="1463366" y="1961086"/>
            <a:ext cx="6217267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</a:pPr>
            <a:r>
              <a:rPr lang="fr" dirty="0">
                <a:solidFill>
                  <a:schemeClr val="dk2"/>
                </a:solidFill>
              </a:rPr>
              <a:t>A fully automated application that helps users plan their trips based on accurate weather forecasts.</a:t>
            </a: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</a:pPr>
            <a:endParaRPr lang="fr" sz="1400" dirty="0">
              <a:solidFill>
                <a:schemeClr val="dk2"/>
              </a:solidFill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</a:pPr>
            <a:r>
              <a:rPr lang="fr" dirty="0">
                <a:solidFill>
                  <a:schemeClr val="dk2"/>
                </a:solidFill>
              </a:rPr>
              <a:t>An intuitive tool for seamless weekend getaway planning.</a:t>
            </a: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</a:pPr>
            <a:endParaRPr lang="fr" dirty="0">
              <a:solidFill>
                <a:schemeClr val="dk2"/>
              </a:solidFill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</a:pPr>
            <a:r>
              <a:rPr lang="fr" dirty="0">
                <a:solidFill>
                  <a:schemeClr val="dk2"/>
                </a:solidFill>
              </a:rPr>
              <a:t>An automated trip planner that provides real-time insights while storing data for in-depth analysis.</a:t>
            </a:r>
            <a:endParaRPr lang="fr-FR" dirty="0"/>
          </a:p>
        </p:txBody>
      </p:sp>
      <p:pic>
        <p:nvPicPr>
          <p:cNvPr id="3" name="Image 2" descr="Une image contenant blanc, Police, texte, silhouette&#10;&#10;Le contenu généré par l’IA peut être incorrect.">
            <a:extLst>
              <a:ext uri="{FF2B5EF4-FFF2-40B4-BE49-F238E27FC236}">
                <a16:creationId xmlns:a16="http://schemas.microsoft.com/office/drawing/2014/main" id="{4F41B1BF-21BE-62CA-B2BA-FD3EFD1887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9072" y="238512"/>
            <a:ext cx="694173" cy="308213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B17F46BB-8BB4-CAE0-30F3-0D8639ADB2A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18</a:t>
            </a:fld>
            <a:endParaRPr lang="fr-FR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2"/>
          <p:cNvSpPr txBox="1">
            <a:spLocks noGrp="1"/>
          </p:cNvSpPr>
          <p:nvPr>
            <p:ph type="ctrTitle" idx="4294967295"/>
          </p:nvPr>
        </p:nvSpPr>
        <p:spPr>
          <a:xfrm>
            <a:off x="265886" y="2548208"/>
            <a:ext cx="6269100" cy="6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fr" sz="5200" b="1" dirty="0">
                <a:solidFill>
                  <a:srgbClr val="93FAFD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Questions ?</a:t>
            </a:r>
            <a:endParaRPr sz="5200" b="1" i="0" u="none" strike="noStrike" cap="none" dirty="0">
              <a:solidFill>
                <a:srgbClr val="93FAFD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pic>
        <p:nvPicPr>
          <p:cNvPr id="126" name="Google Shape;126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35337" y="3006624"/>
            <a:ext cx="4599299" cy="2136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38435" y="456763"/>
            <a:ext cx="797425" cy="8398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B1D71CB5-439D-4B83-9D08-D355A3892B3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19</a:t>
            </a:fld>
            <a:endParaRPr lang="fr-FR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/>
          <p:nvPr/>
        </p:nvSpPr>
        <p:spPr>
          <a:xfrm>
            <a:off x="5500" y="-17775"/>
            <a:ext cx="3335400" cy="51612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381765" y="1202548"/>
            <a:ext cx="2513100" cy="34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fr" sz="2400" dirty="0">
                <a:solidFill>
                  <a:schemeClr val="bg1"/>
                </a:solidFill>
                <a:latin typeface="Inter"/>
                <a:ea typeface="Inter"/>
                <a:cs typeface="Inter"/>
                <a:sym typeface="Inter"/>
              </a:rPr>
              <a:t>Data overview : </a:t>
            </a:r>
            <a:endParaRPr sz="2400" dirty="0">
              <a:solidFill>
                <a:schemeClr val="bg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1900" dirty="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100" dirty="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fr-FR" sz="1200" dirty="0">
                <a:solidFill>
                  <a:schemeClr val="bg1"/>
                </a:solidFill>
                <a:latin typeface="Inter"/>
                <a:ea typeface="Inter"/>
                <a:cs typeface="Inter"/>
                <a:sym typeface="Inter"/>
              </a:rPr>
              <a:t>The France Adventure Planner </a:t>
            </a:r>
            <a:r>
              <a:rPr lang="fr-FR" sz="1200" dirty="0" err="1">
                <a:solidFill>
                  <a:schemeClr val="bg1"/>
                </a:solidFill>
                <a:latin typeface="Inter"/>
                <a:ea typeface="Inter"/>
                <a:cs typeface="Inter"/>
                <a:sym typeface="Inter"/>
              </a:rPr>
              <a:t>project</a:t>
            </a:r>
            <a:r>
              <a:rPr lang="fr-FR" sz="1200" dirty="0">
                <a:solidFill>
                  <a:schemeClr val="bg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fr-FR" sz="1200" dirty="0" err="1">
                <a:solidFill>
                  <a:schemeClr val="bg1"/>
                </a:solidFill>
                <a:latin typeface="Inter"/>
                <a:ea typeface="Inter"/>
                <a:cs typeface="Inter"/>
                <a:sym typeface="Inter"/>
              </a:rPr>
              <a:t>is</a:t>
            </a:r>
            <a:r>
              <a:rPr lang="fr-FR" sz="1200" dirty="0">
                <a:solidFill>
                  <a:schemeClr val="bg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fr-FR" sz="1200" dirty="0" err="1">
                <a:solidFill>
                  <a:schemeClr val="bg1"/>
                </a:solidFill>
                <a:latin typeface="Inter"/>
                <a:ea typeface="Inter"/>
                <a:cs typeface="Inter"/>
                <a:sym typeface="Inter"/>
              </a:rPr>
              <a:t>based</a:t>
            </a:r>
            <a:r>
              <a:rPr lang="fr-FR" sz="1200" dirty="0">
                <a:solidFill>
                  <a:schemeClr val="bg1"/>
                </a:solidFill>
                <a:latin typeface="Inter"/>
                <a:ea typeface="Inter"/>
                <a:cs typeface="Inter"/>
                <a:sym typeface="Inter"/>
              </a:rPr>
              <a:t> on </a:t>
            </a:r>
            <a:r>
              <a:rPr lang="fr-FR" sz="1200" dirty="0" err="1">
                <a:solidFill>
                  <a:schemeClr val="bg1"/>
                </a:solidFill>
                <a:latin typeface="Inter"/>
                <a:ea typeface="Inter"/>
                <a:cs typeface="Inter"/>
                <a:sym typeface="Inter"/>
              </a:rPr>
              <a:t>collecting</a:t>
            </a:r>
            <a:r>
              <a:rPr lang="fr-FR" sz="1200" dirty="0">
                <a:solidFill>
                  <a:schemeClr val="bg1"/>
                </a:solidFill>
                <a:latin typeface="Inter"/>
                <a:ea typeface="Inter"/>
                <a:cs typeface="Inter"/>
                <a:sym typeface="Inter"/>
              </a:rPr>
              <a:t> and </a:t>
            </a:r>
            <a:r>
              <a:rPr lang="fr-FR" sz="1200" dirty="0" err="1">
                <a:solidFill>
                  <a:schemeClr val="bg1"/>
                </a:solidFill>
                <a:latin typeface="Inter"/>
                <a:ea typeface="Inter"/>
                <a:cs typeface="Inter"/>
                <a:sym typeface="Inter"/>
              </a:rPr>
              <a:t>analysing</a:t>
            </a:r>
            <a:r>
              <a:rPr lang="fr-FR" sz="1200" dirty="0">
                <a:solidFill>
                  <a:schemeClr val="bg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fr-FR" sz="1200" dirty="0" err="1">
                <a:solidFill>
                  <a:schemeClr val="bg1"/>
                </a:solidFill>
                <a:latin typeface="Inter"/>
                <a:ea typeface="Inter"/>
                <a:cs typeface="Inter"/>
                <a:sym typeface="Inter"/>
              </a:rPr>
              <a:t>weather</a:t>
            </a:r>
            <a:r>
              <a:rPr lang="fr-FR" sz="1200" dirty="0">
                <a:solidFill>
                  <a:schemeClr val="bg1"/>
                </a:solidFill>
                <a:latin typeface="Inter"/>
                <a:ea typeface="Inter"/>
                <a:cs typeface="Inter"/>
                <a:sym typeface="Inter"/>
              </a:rPr>
              <a:t> and </a:t>
            </a:r>
            <a:r>
              <a:rPr lang="fr-FR" sz="1200" dirty="0" err="1">
                <a:solidFill>
                  <a:schemeClr val="bg1"/>
                </a:solidFill>
                <a:latin typeface="Inter"/>
                <a:ea typeface="Inter"/>
                <a:cs typeface="Inter"/>
                <a:sym typeface="Inter"/>
              </a:rPr>
              <a:t>hotel</a:t>
            </a:r>
            <a:r>
              <a:rPr lang="fr-FR" sz="1200" dirty="0">
                <a:solidFill>
                  <a:schemeClr val="bg1"/>
                </a:solidFill>
                <a:latin typeface="Inter"/>
                <a:ea typeface="Inter"/>
                <a:cs typeface="Inter"/>
                <a:sym typeface="Inter"/>
              </a:rPr>
              <a:t> data to help </a:t>
            </a:r>
            <a:r>
              <a:rPr lang="fr-FR" sz="1200" dirty="0" err="1">
                <a:solidFill>
                  <a:schemeClr val="bg1"/>
                </a:solidFill>
                <a:latin typeface="Inter"/>
                <a:ea typeface="Inter"/>
                <a:cs typeface="Inter"/>
                <a:sym typeface="Inter"/>
              </a:rPr>
              <a:t>Parisians</a:t>
            </a:r>
            <a:r>
              <a:rPr lang="fr-FR" sz="1200" dirty="0">
                <a:solidFill>
                  <a:schemeClr val="bg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fr-FR" sz="1200" dirty="0" err="1">
                <a:solidFill>
                  <a:schemeClr val="bg1"/>
                </a:solidFill>
                <a:latin typeface="Inter"/>
                <a:ea typeface="Inter"/>
                <a:cs typeface="Inter"/>
                <a:sym typeface="Inter"/>
              </a:rPr>
              <a:t>choose</a:t>
            </a:r>
            <a:r>
              <a:rPr lang="fr-FR" sz="1200" dirty="0">
                <a:solidFill>
                  <a:schemeClr val="bg1"/>
                </a:solidFill>
                <a:latin typeface="Inter"/>
                <a:ea typeface="Inter"/>
                <a:cs typeface="Inter"/>
                <a:sym typeface="Inter"/>
              </a:rPr>
              <a:t> the best weekend destination </a:t>
            </a:r>
            <a:r>
              <a:rPr lang="fr-FR" sz="1200" dirty="0" err="1">
                <a:solidFill>
                  <a:schemeClr val="bg1"/>
                </a:solidFill>
                <a:latin typeface="Inter"/>
                <a:ea typeface="Inter"/>
                <a:cs typeface="Inter"/>
                <a:sym typeface="Inter"/>
              </a:rPr>
              <a:t>based</a:t>
            </a:r>
            <a:r>
              <a:rPr lang="fr-FR" sz="1200" dirty="0">
                <a:solidFill>
                  <a:schemeClr val="bg1"/>
                </a:solidFill>
                <a:latin typeface="Inter"/>
                <a:ea typeface="Inter"/>
                <a:cs typeface="Inter"/>
                <a:sym typeface="Inter"/>
              </a:rPr>
              <a:t> on real-time </a:t>
            </a:r>
            <a:r>
              <a:rPr lang="fr-FR" sz="1200" dirty="0" err="1">
                <a:solidFill>
                  <a:schemeClr val="bg1"/>
                </a:solidFill>
                <a:latin typeface="Inter"/>
                <a:ea typeface="Inter"/>
                <a:cs typeface="Inter"/>
                <a:sym typeface="Inter"/>
              </a:rPr>
              <a:t>weather</a:t>
            </a:r>
            <a:r>
              <a:rPr lang="fr-FR" sz="1200" dirty="0">
                <a:solidFill>
                  <a:schemeClr val="bg1"/>
                </a:solidFill>
                <a:latin typeface="Inter"/>
                <a:ea typeface="Inter"/>
                <a:cs typeface="Inter"/>
                <a:sym typeface="Inter"/>
              </a:rPr>
              <a:t> conditions</a:t>
            </a:r>
            <a:endParaRPr sz="1200" dirty="0">
              <a:solidFill>
                <a:schemeClr val="bg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63" name="Google Shape;63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4"/>
          <p:cNvSpPr txBox="1"/>
          <p:nvPr/>
        </p:nvSpPr>
        <p:spPr>
          <a:xfrm>
            <a:off x="3726000" y="1184575"/>
            <a:ext cx="4980678" cy="34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2400" dirty="0">
                <a:solidFill>
                  <a:schemeClr val="dk2"/>
                </a:solidFill>
              </a:rPr>
              <a:t>Multiple sources :</a:t>
            </a:r>
            <a:endParaRPr sz="2400"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dirty="0">
              <a:solidFill>
                <a:schemeClr val="dk2"/>
              </a:solidFill>
            </a:endParaRPr>
          </a:p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</a:pPr>
            <a:r>
              <a:rPr lang="fr" sz="1500" b="1" dirty="0">
                <a:solidFill>
                  <a:schemeClr val="dk2"/>
                </a:solidFill>
              </a:rPr>
              <a:t>OpenWeatherMap API </a:t>
            </a:r>
            <a:r>
              <a:rPr lang="fr" sz="1500" dirty="0">
                <a:solidFill>
                  <a:schemeClr val="dk2"/>
                </a:solidFill>
              </a:rPr>
              <a:t>	</a:t>
            </a:r>
            <a:r>
              <a:rPr lang="fr" sz="1200" dirty="0">
                <a:solidFill>
                  <a:schemeClr val="dk2"/>
                </a:solidFill>
              </a:rPr>
              <a:t>Provides detailed weather forecasts (temperature, weather conditions, rain probability, etc)</a:t>
            </a:r>
            <a:endParaRPr lang="fr" sz="1050" dirty="0">
              <a:solidFill>
                <a:schemeClr val="dk2"/>
              </a:solidFill>
            </a:endParaRPr>
          </a:p>
          <a:p>
            <a:pPr marL="13335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</a:pPr>
            <a:endParaRPr lang="fr" sz="700" dirty="0">
              <a:solidFill>
                <a:schemeClr val="dk2"/>
              </a:solidFill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</a:pPr>
            <a:r>
              <a:rPr lang="fr" sz="1500" b="1" dirty="0">
                <a:solidFill>
                  <a:schemeClr val="dk2"/>
                </a:solidFill>
              </a:rPr>
              <a:t>Nominatim API       </a:t>
            </a:r>
            <a:r>
              <a:rPr lang="fr" sz="1200" dirty="0">
                <a:solidFill>
                  <a:schemeClr val="dk2"/>
                </a:solidFill>
              </a:rPr>
              <a:t>Retrieves Latitude &amp; Longitude coordinates for selected cities.</a:t>
            </a:r>
          </a:p>
          <a:p>
            <a:pPr marL="133350"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</a:pPr>
            <a:endParaRPr lang="fr" sz="700" b="1" dirty="0">
              <a:solidFill>
                <a:schemeClr val="dk2"/>
              </a:solidFill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</a:pPr>
            <a:r>
              <a:rPr lang="fr" sz="1500" b="1" dirty="0">
                <a:solidFill>
                  <a:schemeClr val="dk2"/>
                </a:solidFill>
              </a:rPr>
              <a:t>Scrapy (Web Scraping)	   </a:t>
            </a:r>
            <a:r>
              <a:rPr lang="fr" sz="1200" dirty="0">
                <a:solidFill>
                  <a:schemeClr val="dk2"/>
                </a:solidFill>
              </a:rPr>
              <a:t>Extracts hotel recommendations from Booking.com.</a:t>
            </a:r>
          </a:p>
          <a:p>
            <a:pPr marL="133350"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</a:pPr>
            <a:endParaRPr lang="fr" sz="700" dirty="0">
              <a:solidFill>
                <a:schemeClr val="dk2"/>
              </a:solidFill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</a:pPr>
            <a:r>
              <a:rPr lang="fr" sz="1500" b="1" dirty="0">
                <a:solidFill>
                  <a:schemeClr val="dk2"/>
                </a:solidFill>
              </a:rPr>
              <a:t>GitHub Actions      </a:t>
            </a:r>
            <a:r>
              <a:rPr lang="fr" sz="1200" dirty="0">
                <a:solidFill>
                  <a:schemeClr val="dk2"/>
                </a:solidFill>
              </a:rPr>
              <a:t>Automates the script execution to update data daily.</a:t>
            </a:r>
            <a:endParaRPr lang="fr" sz="1500" dirty="0">
              <a:solidFill>
                <a:schemeClr val="dk2"/>
              </a:solidFill>
            </a:endParaRPr>
          </a:p>
        </p:txBody>
      </p:sp>
      <p:sp>
        <p:nvSpPr>
          <p:cNvPr id="7" name="Flèche : droite 6">
            <a:extLst>
              <a:ext uri="{FF2B5EF4-FFF2-40B4-BE49-F238E27FC236}">
                <a16:creationId xmlns:a16="http://schemas.microsoft.com/office/drawing/2014/main" id="{1875C59F-902F-8563-C2D2-A5AEE497B20A}"/>
              </a:ext>
            </a:extLst>
          </p:cNvPr>
          <p:cNvSpPr/>
          <p:nvPr/>
        </p:nvSpPr>
        <p:spPr>
          <a:xfrm>
            <a:off x="6334539" y="2364019"/>
            <a:ext cx="132522" cy="45719"/>
          </a:xfrm>
          <a:prstGeom prst="right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8" name="Flèche : droite 7">
            <a:extLst>
              <a:ext uri="{FF2B5EF4-FFF2-40B4-BE49-F238E27FC236}">
                <a16:creationId xmlns:a16="http://schemas.microsoft.com/office/drawing/2014/main" id="{07ABEBF6-9F14-FD12-14CC-5792E9DC337A}"/>
              </a:ext>
            </a:extLst>
          </p:cNvPr>
          <p:cNvSpPr/>
          <p:nvPr/>
        </p:nvSpPr>
        <p:spPr>
          <a:xfrm>
            <a:off x="5740400" y="3057017"/>
            <a:ext cx="132522" cy="45719"/>
          </a:xfrm>
          <a:prstGeom prst="right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1" name="Flèche : droite 10">
            <a:extLst>
              <a:ext uri="{FF2B5EF4-FFF2-40B4-BE49-F238E27FC236}">
                <a16:creationId xmlns:a16="http://schemas.microsoft.com/office/drawing/2014/main" id="{6DE20A9E-60AD-CF8E-5A2A-58218B056BDA}"/>
              </a:ext>
            </a:extLst>
          </p:cNvPr>
          <p:cNvSpPr/>
          <p:nvPr/>
        </p:nvSpPr>
        <p:spPr>
          <a:xfrm>
            <a:off x="6467061" y="3589181"/>
            <a:ext cx="132522" cy="45719"/>
          </a:xfrm>
          <a:prstGeom prst="right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Flèche : droite 11">
            <a:extLst>
              <a:ext uri="{FF2B5EF4-FFF2-40B4-BE49-F238E27FC236}">
                <a16:creationId xmlns:a16="http://schemas.microsoft.com/office/drawing/2014/main" id="{8E5D5773-1AA0-4CDD-C1AF-7A771E53FB2F}"/>
              </a:ext>
            </a:extLst>
          </p:cNvPr>
          <p:cNvSpPr/>
          <p:nvPr/>
        </p:nvSpPr>
        <p:spPr>
          <a:xfrm>
            <a:off x="5740400" y="4117190"/>
            <a:ext cx="132522" cy="45719"/>
          </a:xfrm>
          <a:prstGeom prst="right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3" name="Image 12" descr="Une image contenant blanc, Police, texte, silhouette&#10;&#10;Le contenu généré par l’IA peut être incorrect.">
            <a:extLst>
              <a:ext uri="{FF2B5EF4-FFF2-40B4-BE49-F238E27FC236}">
                <a16:creationId xmlns:a16="http://schemas.microsoft.com/office/drawing/2014/main" id="{7F77FE4E-76C6-8014-E1D3-AF7DD5810D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9072" y="238512"/>
            <a:ext cx="694173" cy="308213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F2D0F448-6F6D-CC8B-DC51-846EB708C9B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2</a:t>
            </a:fld>
            <a:endParaRPr lang="fr-FR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>
            <a:spLocks noGrp="1"/>
          </p:cNvSpPr>
          <p:nvPr>
            <p:ph type="ctrTitle" idx="4294967295"/>
          </p:nvPr>
        </p:nvSpPr>
        <p:spPr>
          <a:xfrm>
            <a:off x="1192664" y="403309"/>
            <a:ext cx="5315100" cy="5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fr" sz="2500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Objectives</a:t>
            </a:r>
            <a:endParaRPr sz="2500" i="0" u="none" strike="noStrike" cap="none" dirty="0">
              <a:solidFill>
                <a:srgbClr val="0E3449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70" name="Google Shape;70;p15"/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1" name="Google Shape;71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459EA4F-FF32-EE68-2B70-199F690872C0}"/>
              </a:ext>
            </a:extLst>
          </p:cNvPr>
          <p:cNvSpPr txBox="1"/>
          <p:nvPr/>
        </p:nvSpPr>
        <p:spPr>
          <a:xfrm>
            <a:off x="1463366" y="1956257"/>
            <a:ext cx="6217267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</a:pPr>
            <a:r>
              <a:rPr lang="fr" sz="1400" dirty="0">
                <a:solidFill>
                  <a:schemeClr val="dk2"/>
                </a:solidFill>
              </a:rPr>
              <a:t>Help Parisians find the best weekend destinations based on real-time weather conditions.</a:t>
            </a:r>
          </a:p>
          <a:p>
            <a:pPr marL="133350"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</a:pPr>
            <a:endParaRPr lang="fr" sz="1200" dirty="0">
              <a:solidFill>
                <a:schemeClr val="dk2"/>
              </a:solidFill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</a:pPr>
            <a:r>
              <a:rPr lang="fr" dirty="0">
                <a:solidFill>
                  <a:schemeClr val="dk2"/>
                </a:solidFill>
              </a:rPr>
              <a:t>Offer a user-friendly experience through an interactive Streamlit web application.</a:t>
            </a:r>
          </a:p>
          <a:p>
            <a:pPr marL="133350"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</a:pPr>
            <a:endParaRPr lang="fr" sz="1200" dirty="0">
              <a:solidFill>
                <a:schemeClr val="dk2"/>
              </a:solidFill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</a:pPr>
            <a:r>
              <a:rPr lang="fr" dirty="0">
                <a:solidFill>
                  <a:schemeClr val="dk2"/>
                </a:solidFill>
              </a:rPr>
              <a:t>Enhanced decision-making with an all-in-one platform for seamless getaway planning, integrating weather forecasts, hotels and trains recommendations.</a:t>
            </a: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</a:pPr>
            <a:endParaRPr lang="fr" sz="1200" dirty="0">
              <a:solidFill>
                <a:schemeClr val="dk2"/>
              </a:solidFill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</a:pPr>
            <a:r>
              <a:rPr lang="fr" dirty="0">
                <a:solidFill>
                  <a:schemeClr val="dk2"/>
                </a:solidFill>
              </a:rPr>
              <a:t>Automate data collection and processing to provide up-to-date insights without manual intervention.</a:t>
            </a:r>
            <a:endParaRPr lang="fr-FR" dirty="0"/>
          </a:p>
        </p:txBody>
      </p:sp>
      <p:pic>
        <p:nvPicPr>
          <p:cNvPr id="6" name="Image 5" descr="Une image contenant Graphique, graphisme, clipart, dessin humoristique&#10;&#10;Le contenu généré par l’IA peut être incorrect.">
            <a:extLst>
              <a:ext uri="{FF2B5EF4-FFF2-40B4-BE49-F238E27FC236}">
                <a16:creationId xmlns:a16="http://schemas.microsoft.com/office/drawing/2014/main" id="{EA42AAC7-F75C-9DE2-60E0-881DBE2F87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3366" y="1956257"/>
            <a:ext cx="525550" cy="525550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36EB1185-AD91-0E1F-AF29-5DCF4ABD1B12}"/>
              </a:ext>
            </a:extLst>
          </p:cNvPr>
          <p:cNvSpPr txBox="1"/>
          <p:nvPr/>
        </p:nvSpPr>
        <p:spPr>
          <a:xfrm>
            <a:off x="751825" y="1451335"/>
            <a:ext cx="73483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The France Adventure Planner </a:t>
            </a:r>
            <a:r>
              <a:rPr lang="fr-FR" sz="1600" dirty="0" err="1"/>
              <a:t>was</a:t>
            </a:r>
            <a:r>
              <a:rPr lang="fr-FR" sz="1600" dirty="0"/>
              <a:t> </a:t>
            </a:r>
            <a:r>
              <a:rPr lang="fr-FR" sz="1600" dirty="0" err="1"/>
              <a:t>designed</a:t>
            </a:r>
            <a:r>
              <a:rPr lang="fr-FR" sz="1600" dirty="0"/>
              <a:t> </a:t>
            </a:r>
            <a:r>
              <a:rPr lang="fr-FR" sz="1600" dirty="0" err="1"/>
              <a:t>with</a:t>
            </a:r>
            <a:r>
              <a:rPr lang="fr-FR" sz="1600" dirty="0"/>
              <a:t> the </a:t>
            </a:r>
            <a:r>
              <a:rPr lang="fr-FR" sz="1600" dirty="0" err="1"/>
              <a:t>following</a:t>
            </a:r>
            <a:r>
              <a:rPr lang="fr-FR" sz="1600" dirty="0"/>
              <a:t> key objectives:</a:t>
            </a:r>
          </a:p>
        </p:txBody>
      </p:sp>
      <p:pic>
        <p:nvPicPr>
          <p:cNvPr id="11" name="Image 10" descr="Une image contenant Graphique, graphisme, clipart, dessin humoristique&#10;&#10;Le contenu généré par l’IA peut être incorrect.">
            <a:extLst>
              <a:ext uri="{FF2B5EF4-FFF2-40B4-BE49-F238E27FC236}">
                <a16:creationId xmlns:a16="http://schemas.microsoft.com/office/drawing/2014/main" id="{B79A7186-354B-5057-391B-B2A8632F21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3366" y="2571750"/>
            <a:ext cx="525550" cy="525550"/>
          </a:xfrm>
          <a:prstGeom prst="rect">
            <a:avLst/>
          </a:prstGeom>
        </p:spPr>
      </p:pic>
      <p:pic>
        <p:nvPicPr>
          <p:cNvPr id="12" name="Image 11" descr="Une image contenant Graphique, graphisme, clipart, dessin humoristique&#10;&#10;Le contenu généré par l’IA peut être incorrect.">
            <a:extLst>
              <a:ext uri="{FF2B5EF4-FFF2-40B4-BE49-F238E27FC236}">
                <a16:creationId xmlns:a16="http://schemas.microsoft.com/office/drawing/2014/main" id="{F7B31BA1-A63C-9628-6B1C-6C3D89DF0C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3366" y="3206338"/>
            <a:ext cx="525550" cy="525550"/>
          </a:xfrm>
          <a:prstGeom prst="rect">
            <a:avLst/>
          </a:prstGeom>
        </p:spPr>
      </p:pic>
      <p:pic>
        <p:nvPicPr>
          <p:cNvPr id="13" name="Image 12" descr="Une image contenant Graphique, graphisme, clipart, dessin humoristique&#10;&#10;Le contenu généré par l’IA peut être incorrect.">
            <a:extLst>
              <a:ext uri="{FF2B5EF4-FFF2-40B4-BE49-F238E27FC236}">
                <a16:creationId xmlns:a16="http://schemas.microsoft.com/office/drawing/2014/main" id="{BC781F00-BD25-2E22-6C27-36C54E9700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3366" y="3994662"/>
            <a:ext cx="525550" cy="525550"/>
          </a:xfrm>
          <a:prstGeom prst="rect">
            <a:avLst/>
          </a:prstGeom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284E0473-C916-D5B0-03EC-85A718F3747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3</a:t>
            </a:fld>
            <a:endParaRPr lang="fr-FR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Shape 84">
          <a:extLst>
            <a:ext uri="{FF2B5EF4-FFF2-40B4-BE49-F238E27FC236}">
              <a16:creationId xmlns:a16="http://schemas.microsoft.com/office/drawing/2014/main" id="{FAEA919D-40BA-BF3A-54D1-884B5595B6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 descr="Une image contenant Graphique, graphisme, clipart, dessin humoristique&#10;&#10;Le contenu généré par l’IA peut être incorrect.">
            <a:extLst>
              <a:ext uri="{FF2B5EF4-FFF2-40B4-BE49-F238E27FC236}">
                <a16:creationId xmlns:a16="http://schemas.microsoft.com/office/drawing/2014/main" id="{90911CC6-B8D0-49BE-3FDC-2899EAD6DD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1035" y="-439215"/>
            <a:ext cx="6021929" cy="6021929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FDE533F1-C77F-0058-3881-911F5801AFB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69635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Image 5" descr="Une image contenant texte, Police, logo, Graphique&#10;&#10;Le contenu généré par l’IA peut être incorrect.">
            <a:extLst>
              <a:ext uri="{FF2B5EF4-FFF2-40B4-BE49-F238E27FC236}">
                <a16:creationId xmlns:a16="http://schemas.microsoft.com/office/drawing/2014/main" id="{0E3B9444-7190-F9BB-17B7-E86182F715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53" y="1240543"/>
            <a:ext cx="1416601" cy="615060"/>
          </a:xfrm>
          <a:prstGeom prst="rect">
            <a:avLst/>
          </a:prstGeom>
        </p:spPr>
      </p:pic>
      <p:pic>
        <p:nvPicPr>
          <p:cNvPr id="10" name="Image 9" descr="Une image contenant cercle&#10;&#10;Le contenu généré par l’IA peut être incorrect.">
            <a:extLst>
              <a:ext uri="{FF2B5EF4-FFF2-40B4-BE49-F238E27FC236}">
                <a16:creationId xmlns:a16="http://schemas.microsoft.com/office/drawing/2014/main" id="{7910BABB-A964-57C1-5AFE-95BC6F45F2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2630" y="1091366"/>
            <a:ext cx="844838" cy="844838"/>
          </a:xfrm>
          <a:prstGeom prst="rect">
            <a:avLst/>
          </a:prstGeom>
        </p:spPr>
      </p:pic>
      <p:pic>
        <p:nvPicPr>
          <p:cNvPr id="18" name="Image 17" descr="Une image contenant texte, logo, Police, symbole&#10;&#10;Le contenu généré par l’IA peut être incorrect.">
            <a:extLst>
              <a:ext uri="{FF2B5EF4-FFF2-40B4-BE49-F238E27FC236}">
                <a16:creationId xmlns:a16="http://schemas.microsoft.com/office/drawing/2014/main" id="{8B7F8418-504F-040C-7633-F21D358A55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3173" y="2177028"/>
            <a:ext cx="1416601" cy="796838"/>
          </a:xfrm>
          <a:prstGeom prst="rect">
            <a:avLst/>
          </a:prstGeom>
        </p:spPr>
      </p:pic>
      <p:pic>
        <p:nvPicPr>
          <p:cNvPr id="24" name="Image 23" descr="Une image contenant clipart, symbole, Graphique, conception&#10;&#10;Le contenu généré par l’IA peut être incorrect.">
            <a:extLst>
              <a:ext uri="{FF2B5EF4-FFF2-40B4-BE49-F238E27FC236}">
                <a16:creationId xmlns:a16="http://schemas.microsoft.com/office/drawing/2014/main" id="{788DBF4C-BF5D-A144-E73F-1E1ADC7A4A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9474" y="3200452"/>
            <a:ext cx="1559339" cy="1559339"/>
          </a:xfrm>
          <a:prstGeom prst="rect">
            <a:avLst/>
          </a:prstGeom>
        </p:spPr>
      </p:pic>
      <p:sp>
        <p:nvSpPr>
          <p:cNvPr id="25" name="ZoneTexte 24">
            <a:extLst>
              <a:ext uri="{FF2B5EF4-FFF2-40B4-BE49-F238E27FC236}">
                <a16:creationId xmlns:a16="http://schemas.microsoft.com/office/drawing/2014/main" id="{03F1B8B6-F46E-5A83-286E-44F588EC9744}"/>
              </a:ext>
            </a:extLst>
          </p:cNvPr>
          <p:cNvSpPr txBox="1"/>
          <p:nvPr/>
        </p:nvSpPr>
        <p:spPr>
          <a:xfrm>
            <a:off x="1056381" y="4469679"/>
            <a:ext cx="13101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/>
              <a:t>Actions</a:t>
            </a:r>
          </a:p>
        </p:txBody>
      </p:sp>
      <p:sp>
        <p:nvSpPr>
          <p:cNvPr id="31" name="Flèche : droite 30">
            <a:extLst>
              <a:ext uri="{FF2B5EF4-FFF2-40B4-BE49-F238E27FC236}">
                <a16:creationId xmlns:a16="http://schemas.microsoft.com/office/drawing/2014/main" id="{B996DFD9-00BA-0973-ACA4-19FFED253815}"/>
              </a:ext>
            </a:extLst>
          </p:cNvPr>
          <p:cNvSpPr/>
          <p:nvPr/>
        </p:nvSpPr>
        <p:spPr>
          <a:xfrm>
            <a:off x="6406048" y="3988630"/>
            <a:ext cx="813875" cy="192111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4" name="Flèche : droite 33">
            <a:extLst>
              <a:ext uri="{FF2B5EF4-FFF2-40B4-BE49-F238E27FC236}">
                <a16:creationId xmlns:a16="http://schemas.microsoft.com/office/drawing/2014/main" id="{2FBDECC1-8C64-4723-935A-AE6DCA09DF15}"/>
              </a:ext>
            </a:extLst>
          </p:cNvPr>
          <p:cNvSpPr/>
          <p:nvPr/>
        </p:nvSpPr>
        <p:spPr>
          <a:xfrm>
            <a:off x="6406048" y="949999"/>
            <a:ext cx="790612" cy="197431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3" name="Image 2" descr="Une image contenant Graphique, graphisme, clipart, dessin humoristique&#10;&#10;Le contenu généré par l’IA peut être incorrect.">
            <a:extLst>
              <a:ext uri="{FF2B5EF4-FFF2-40B4-BE49-F238E27FC236}">
                <a16:creationId xmlns:a16="http://schemas.microsoft.com/office/drawing/2014/main" id="{64C40325-4792-17EE-3052-2B6C1AABCF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65955" y="3429591"/>
            <a:ext cx="1310188" cy="131018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AB5EEC3-9D71-38F3-E928-6DB04D87794F}"/>
              </a:ext>
            </a:extLst>
          </p:cNvPr>
          <p:cNvSpPr/>
          <p:nvPr/>
        </p:nvSpPr>
        <p:spPr>
          <a:xfrm>
            <a:off x="270639" y="875835"/>
            <a:ext cx="2893926" cy="22759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Trapèze 4">
            <a:extLst>
              <a:ext uri="{FF2B5EF4-FFF2-40B4-BE49-F238E27FC236}">
                <a16:creationId xmlns:a16="http://schemas.microsoft.com/office/drawing/2014/main" id="{777A6167-6BCA-483F-8686-9C3C03159161}"/>
              </a:ext>
            </a:extLst>
          </p:cNvPr>
          <p:cNvSpPr/>
          <p:nvPr/>
        </p:nvSpPr>
        <p:spPr>
          <a:xfrm rot="10800000">
            <a:off x="270639" y="3151740"/>
            <a:ext cx="2893926" cy="1712494"/>
          </a:xfrm>
          <a:prstGeom prst="trapezoid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3E905B11-36BF-E637-58BF-37E87A0F2870}"/>
              </a:ext>
            </a:extLst>
          </p:cNvPr>
          <p:cNvSpPr txBox="1"/>
          <p:nvPr/>
        </p:nvSpPr>
        <p:spPr>
          <a:xfrm>
            <a:off x="230202" y="3115566"/>
            <a:ext cx="29747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Automated every day at 9:30PM (UTC)</a:t>
            </a:r>
            <a:endParaRPr lang="fr-FR" sz="1200" b="1" dirty="0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AC1FE4E8-3076-7BDD-BA37-F826A10BC5CD}"/>
              </a:ext>
            </a:extLst>
          </p:cNvPr>
          <p:cNvSpPr txBox="1"/>
          <p:nvPr/>
        </p:nvSpPr>
        <p:spPr>
          <a:xfrm>
            <a:off x="4364331" y="4577105"/>
            <a:ext cx="22952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b="1" dirty="0"/>
              <a:t>8400 New entries per </a:t>
            </a:r>
            <a:r>
              <a:rPr lang="fr-FR" sz="1100" b="1" dirty="0" err="1"/>
              <a:t>day</a:t>
            </a:r>
            <a:endParaRPr lang="fr-FR" sz="1100" b="1" dirty="0"/>
          </a:p>
        </p:txBody>
      </p:sp>
      <p:pic>
        <p:nvPicPr>
          <p:cNvPr id="20" name="Image 19" descr="Une image contenant logo, clipart, Graphique, texte&#10;&#10;Le contenu généré par l’IA peut être incorrect.">
            <a:extLst>
              <a:ext uri="{FF2B5EF4-FFF2-40B4-BE49-F238E27FC236}">
                <a16:creationId xmlns:a16="http://schemas.microsoft.com/office/drawing/2014/main" id="{90A68DE5-7DA9-CC7F-3A29-67D36A3EE1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51936" y="639333"/>
            <a:ext cx="767690" cy="858308"/>
          </a:xfrm>
          <a:prstGeom prst="rect">
            <a:avLst/>
          </a:prstGeom>
        </p:spPr>
      </p:pic>
      <p:pic>
        <p:nvPicPr>
          <p:cNvPr id="22" name="Image 21" descr="Une image contenant jaune, texte, symbole, conception&#10;&#10;Le contenu généré par l’IA peut être incorrect.">
            <a:extLst>
              <a:ext uri="{FF2B5EF4-FFF2-40B4-BE49-F238E27FC236}">
                <a16:creationId xmlns:a16="http://schemas.microsoft.com/office/drawing/2014/main" id="{5B73942C-9E03-52A5-3A78-F10BED24C4C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31313" y="2121753"/>
            <a:ext cx="1579472" cy="888453"/>
          </a:xfrm>
          <a:prstGeom prst="rect">
            <a:avLst/>
          </a:prstGeom>
        </p:spPr>
      </p:pic>
      <p:pic>
        <p:nvPicPr>
          <p:cNvPr id="23" name="Image 22" descr="Une image contenant clipart, symbole, Graphique, conception&#10;&#10;Le contenu généré par l’IA peut être incorrect.">
            <a:extLst>
              <a:ext uri="{FF2B5EF4-FFF2-40B4-BE49-F238E27FC236}">
                <a16:creationId xmlns:a16="http://schemas.microsoft.com/office/drawing/2014/main" id="{AE1D06C9-907C-FC95-9221-A6D1E159E6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52327" y="2686412"/>
            <a:ext cx="858308" cy="858308"/>
          </a:xfrm>
          <a:prstGeom prst="rect">
            <a:avLst/>
          </a:prstGeom>
        </p:spPr>
      </p:pic>
      <p:sp>
        <p:nvSpPr>
          <p:cNvPr id="32" name="Flèche : droite 31">
            <a:extLst>
              <a:ext uri="{FF2B5EF4-FFF2-40B4-BE49-F238E27FC236}">
                <a16:creationId xmlns:a16="http://schemas.microsoft.com/office/drawing/2014/main" id="{63EAA276-C771-9348-53CC-22C8AFFFDCBB}"/>
              </a:ext>
            </a:extLst>
          </p:cNvPr>
          <p:cNvSpPr/>
          <p:nvPr/>
        </p:nvSpPr>
        <p:spPr>
          <a:xfrm rot="1422250">
            <a:off x="6412383" y="1970703"/>
            <a:ext cx="790612" cy="197431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Flèche : droite 28">
            <a:extLst>
              <a:ext uri="{FF2B5EF4-FFF2-40B4-BE49-F238E27FC236}">
                <a16:creationId xmlns:a16="http://schemas.microsoft.com/office/drawing/2014/main" id="{143912F2-B663-7B69-94AB-8ED13F588782}"/>
              </a:ext>
            </a:extLst>
          </p:cNvPr>
          <p:cNvSpPr/>
          <p:nvPr/>
        </p:nvSpPr>
        <p:spPr>
          <a:xfrm rot="3049072">
            <a:off x="4407278" y="3539035"/>
            <a:ext cx="577160" cy="179373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8" name="Flèche : droite 27">
            <a:extLst>
              <a:ext uri="{FF2B5EF4-FFF2-40B4-BE49-F238E27FC236}">
                <a16:creationId xmlns:a16="http://schemas.microsoft.com/office/drawing/2014/main" id="{5EE01913-5355-F3A3-112E-0F3BE0A7BF05}"/>
              </a:ext>
            </a:extLst>
          </p:cNvPr>
          <p:cNvSpPr/>
          <p:nvPr/>
        </p:nvSpPr>
        <p:spPr>
          <a:xfrm rot="17331021">
            <a:off x="4220091" y="2441652"/>
            <a:ext cx="542728" cy="135933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45" name="Groupe 44">
            <a:extLst>
              <a:ext uri="{FF2B5EF4-FFF2-40B4-BE49-F238E27FC236}">
                <a16:creationId xmlns:a16="http://schemas.microsoft.com/office/drawing/2014/main" id="{8D13D9E3-E034-54AA-B637-B4BE7E7C79DA}"/>
              </a:ext>
            </a:extLst>
          </p:cNvPr>
          <p:cNvGrpSpPr/>
          <p:nvPr/>
        </p:nvGrpSpPr>
        <p:grpSpPr>
          <a:xfrm>
            <a:off x="4732501" y="2208777"/>
            <a:ext cx="487478" cy="381350"/>
            <a:chOff x="4617690" y="2049161"/>
            <a:chExt cx="751916" cy="654739"/>
          </a:xfrm>
        </p:grpSpPr>
        <p:pic>
          <p:nvPicPr>
            <p:cNvPr id="37" name="Image 36" descr="Une image contenant texte, logo, Police, symbole&#10;&#10;Le contenu généré par l’IA peut être incorrect.">
              <a:extLst>
                <a:ext uri="{FF2B5EF4-FFF2-40B4-BE49-F238E27FC236}">
                  <a16:creationId xmlns:a16="http://schemas.microsoft.com/office/drawing/2014/main" id="{CF3D50CC-58D8-3A6B-692B-26A5884A2CB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656271" y="2162463"/>
              <a:ext cx="659794" cy="371134"/>
            </a:xfrm>
            <a:prstGeom prst="rect">
              <a:avLst/>
            </a:prstGeom>
          </p:spPr>
        </p:pic>
        <p:sp>
          <p:nvSpPr>
            <p:cNvPr id="38" name="Organigramme : Jonction de sommaire 37">
              <a:extLst>
                <a:ext uri="{FF2B5EF4-FFF2-40B4-BE49-F238E27FC236}">
                  <a16:creationId xmlns:a16="http://schemas.microsoft.com/office/drawing/2014/main" id="{89A83CDE-6C7B-01F7-93FC-4998D784AE3B}"/>
                </a:ext>
              </a:extLst>
            </p:cNvPr>
            <p:cNvSpPr/>
            <p:nvPr/>
          </p:nvSpPr>
          <p:spPr>
            <a:xfrm>
              <a:off x="4617690" y="2049161"/>
              <a:ext cx="751916" cy="654739"/>
            </a:xfrm>
            <a:prstGeom prst="flowChartSummingJunction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44" name="Groupe 43">
            <a:extLst>
              <a:ext uri="{FF2B5EF4-FFF2-40B4-BE49-F238E27FC236}">
                <a16:creationId xmlns:a16="http://schemas.microsoft.com/office/drawing/2014/main" id="{1F8C5DC2-02F8-96F8-F6E4-75ADB3A0D033}"/>
              </a:ext>
            </a:extLst>
          </p:cNvPr>
          <p:cNvGrpSpPr/>
          <p:nvPr/>
        </p:nvGrpSpPr>
        <p:grpSpPr>
          <a:xfrm>
            <a:off x="3852327" y="372568"/>
            <a:ext cx="2205437" cy="1794013"/>
            <a:chOff x="3826565" y="178904"/>
            <a:chExt cx="2205437" cy="1794013"/>
          </a:xfrm>
        </p:grpSpPr>
        <p:grpSp>
          <p:nvGrpSpPr>
            <p:cNvPr id="26" name="Groupe 25">
              <a:extLst>
                <a:ext uri="{FF2B5EF4-FFF2-40B4-BE49-F238E27FC236}">
                  <a16:creationId xmlns:a16="http://schemas.microsoft.com/office/drawing/2014/main" id="{164FE573-E888-9181-3FF6-598DDB31E753}"/>
                </a:ext>
              </a:extLst>
            </p:cNvPr>
            <p:cNvGrpSpPr/>
            <p:nvPr/>
          </p:nvGrpSpPr>
          <p:grpSpPr>
            <a:xfrm>
              <a:off x="3959391" y="254312"/>
              <a:ext cx="1975463" cy="1537276"/>
              <a:chOff x="3704319" y="352254"/>
              <a:chExt cx="1975463" cy="1537276"/>
            </a:xfrm>
          </p:grpSpPr>
          <p:pic>
            <p:nvPicPr>
              <p:cNvPr id="7" name="Image 6" descr="Une image contenant capture d’écran, texte, Police, Graphique&#10;&#10;Le contenu généré par l’IA peut être incorrect.">
                <a:extLst>
                  <a:ext uri="{FF2B5EF4-FFF2-40B4-BE49-F238E27FC236}">
                    <a16:creationId xmlns:a16="http://schemas.microsoft.com/office/drawing/2014/main" id="{7AF175CD-433B-348A-00CA-DD331A0A39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002446" y="1212195"/>
                <a:ext cx="677335" cy="677335"/>
              </a:xfrm>
              <a:prstGeom prst="rect">
                <a:avLst/>
              </a:prstGeom>
            </p:spPr>
          </p:pic>
          <p:pic>
            <p:nvPicPr>
              <p:cNvPr id="8" name="Image 7" descr="Une image contenant capture d’écran, texte, Police, Graphique&#10;&#10;Le contenu généré par l’IA peut être incorrect.">
                <a:extLst>
                  <a:ext uri="{FF2B5EF4-FFF2-40B4-BE49-F238E27FC236}">
                    <a16:creationId xmlns:a16="http://schemas.microsoft.com/office/drawing/2014/main" id="{20448BD8-B3AC-EB68-B716-31D65741EE6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002447" y="352254"/>
                <a:ext cx="677335" cy="677335"/>
              </a:xfrm>
              <a:prstGeom prst="rect">
                <a:avLst/>
              </a:prstGeom>
            </p:spPr>
          </p:pic>
          <p:pic>
            <p:nvPicPr>
              <p:cNvPr id="9" name="Image 8" descr="Une image contenant capture d’écran, texte, Police, Graphique&#10;&#10;Le contenu généré par l’IA peut être incorrect.">
                <a:extLst>
                  <a:ext uri="{FF2B5EF4-FFF2-40B4-BE49-F238E27FC236}">
                    <a16:creationId xmlns:a16="http://schemas.microsoft.com/office/drawing/2014/main" id="{E50D7A78-A5F3-903A-6578-0B8B5D961C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704319" y="1209405"/>
                <a:ext cx="677335" cy="677335"/>
              </a:xfrm>
              <a:prstGeom prst="rect">
                <a:avLst/>
              </a:prstGeom>
            </p:spPr>
          </p:pic>
          <p:pic>
            <p:nvPicPr>
              <p:cNvPr id="11" name="Image 10" descr="Une image contenant capture d’écran, texte, Police, Graphique&#10;&#10;Le contenu généré par l’IA peut être incorrect.">
                <a:extLst>
                  <a:ext uri="{FF2B5EF4-FFF2-40B4-BE49-F238E27FC236}">
                    <a16:creationId xmlns:a16="http://schemas.microsoft.com/office/drawing/2014/main" id="{9E7D7E3C-38DB-040E-8CDC-4BEB2C6F31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362618" y="757938"/>
                <a:ext cx="677335" cy="677335"/>
              </a:xfrm>
              <a:prstGeom prst="rect">
                <a:avLst/>
              </a:prstGeom>
            </p:spPr>
          </p:pic>
          <p:pic>
            <p:nvPicPr>
              <p:cNvPr id="13" name="Image 12" descr="Une image contenant capture d’écran, texte, Police, Graphique&#10;&#10;Le contenu généré par l’IA peut être incorrect.">
                <a:extLst>
                  <a:ext uri="{FF2B5EF4-FFF2-40B4-BE49-F238E27FC236}">
                    <a16:creationId xmlns:a16="http://schemas.microsoft.com/office/drawing/2014/main" id="{01E15FAC-2E1C-0135-F443-4DF9F0C975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704319" y="352254"/>
                <a:ext cx="677335" cy="677335"/>
              </a:xfrm>
              <a:prstGeom prst="rect">
                <a:avLst/>
              </a:prstGeom>
            </p:spPr>
          </p:pic>
        </p:grp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E0AE0625-3391-B57E-4264-9BCE5CFF7603}"/>
                </a:ext>
              </a:extLst>
            </p:cNvPr>
            <p:cNvSpPr/>
            <p:nvPr/>
          </p:nvSpPr>
          <p:spPr>
            <a:xfrm>
              <a:off x="3826565" y="178904"/>
              <a:ext cx="2205437" cy="179401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9" name="ZoneTexte 38">
              <a:extLst>
                <a:ext uri="{FF2B5EF4-FFF2-40B4-BE49-F238E27FC236}">
                  <a16:creationId xmlns:a16="http://schemas.microsoft.com/office/drawing/2014/main" id="{16A259A5-0039-D7C1-3EAB-8F931ED722BC}"/>
                </a:ext>
              </a:extLst>
            </p:cNvPr>
            <p:cNvSpPr txBox="1"/>
            <p:nvPr/>
          </p:nvSpPr>
          <p:spPr>
            <a:xfrm>
              <a:off x="4574520" y="1253059"/>
              <a:ext cx="75191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200" b="1" dirty="0"/>
                <a:t>Day +5</a:t>
              </a:r>
            </a:p>
          </p:txBody>
        </p:sp>
        <p:sp>
          <p:nvSpPr>
            <p:cNvPr id="40" name="ZoneTexte 39">
              <a:extLst>
                <a:ext uri="{FF2B5EF4-FFF2-40B4-BE49-F238E27FC236}">
                  <a16:creationId xmlns:a16="http://schemas.microsoft.com/office/drawing/2014/main" id="{990D57F6-222C-BAE3-CCC4-A799D5961848}"/>
                </a:ext>
              </a:extLst>
            </p:cNvPr>
            <p:cNvSpPr txBox="1"/>
            <p:nvPr/>
          </p:nvSpPr>
          <p:spPr>
            <a:xfrm>
              <a:off x="5220227" y="1691856"/>
              <a:ext cx="75191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200" b="1" dirty="0"/>
                <a:t>Day +4</a:t>
              </a:r>
            </a:p>
          </p:txBody>
        </p:sp>
        <p:sp>
          <p:nvSpPr>
            <p:cNvPr id="41" name="ZoneTexte 40">
              <a:extLst>
                <a:ext uri="{FF2B5EF4-FFF2-40B4-BE49-F238E27FC236}">
                  <a16:creationId xmlns:a16="http://schemas.microsoft.com/office/drawing/2014/main" id="{E058BA79-5D36-8AD7-88A3-5DCED464178B}"/>
                </a:ext>
              </a:extLst>
            </p:cNvPr>
            <p:cNvSpPr txBox="1"/>
            <p:nvPr/>
          </p:nvSpPr>
          <p:spPr>
            <a:xfrm>
              <a:off x="3932370" y="1684132"/>
              <a:ext cx="75191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200" b="1" dirty="0"/>
                <a:t>Day +3</a:t>
              </a:r>
            </a:p>
          </p:txBody>
        </p:sp>
        <p:sp>
          <p:nvSpPr>
            <p:cNvPr id="42" name="ZoneTexte 41">
              <a:extLst>
                <a:ext uri="{FF2B5EF4-FFF2-40B4-BE49-F238E27FC236}">
                  <a16:creationId xmlns:a16="http://schemas.microsoft.com/office/drawing/2014/main" id="{188C78A8-6408-01D3-7F90-9EFA350704B3}"/>
                </a:ext>
              </a:extLst>
            </p:cNvPr>
            <p:cNvSpPr txBox="1"/>
            <p:nvPr/>
          </p:nvSpPr>
          <p:spPr>
            <a:xfrm>
              <a:off x="5220227" y="825820"/>
              <a:ext cx="75191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200" b="1" dirty="0"/>
                <a:t>Day +2</a:t>
              </a:r>
            </a:p>
          </p:txBody>
        </p:sp>
        <p:sp>
          <p:nvSpPr>
            <p:cNvPr id="43" name="ZoneTexte 42">
              <a:extLst>
                <a:ext uri="{FF2B5EF4-FFF2-40B4-BE49-F238E27FC236}">
                  <a16:creationId xmlns:a16="http://schemas.microsoft.com/office/drawing/2014/main" id="{484A49B9-1414-3BB4-8090-2F66EBD5ABB3}"/>
                </a:ext>
              </a:extLst>
            </p:cNvPr>
            <p:cNvSpPr txBox="1"/>
            <p:nvPr/>
          </p:nvSpPr>
          <p:spPr>
            <a:xfrm>
              <a:off x="3922100" y="825819"/>
              <a:ext cx="75191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200" b="1" dirty="0"/>
                <a:t>Day +1</a:t>
              </a:r>
            </a:p>
          </p:txBody>
        </p:sp>
      </p:grpSp>
      <p:sp>
        <p:nvSpPr>
          <p:cNvPr id="33" name="Flèche : droite 32">
            <a:extLst>
              <a:ext uri="{FF2B5EF4-FFF2-40B4-BE49-F238E27FC236}">
                <a16:creationId xmlns:a16="http://schemas.microsoft.com/office/drawing/2014/main" id="{4B8BC6BF-695A-DE4C-37F3-E392CED669ED}"/>
              </a:ext>
            </a:extLst>
          </p:cNvPr>
          <p:cNvSpPr/>
          <p:nvPr/>
        </p:nvSpPr>
        <p:spPr>
          <a:xfrm>
            <a:off x="3188238" y="2982616"/>
            <a:ext cx="708861" cy="224379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8" name="ZoneTexte 47">
            <a:extLst>
              <a:ext uri="{FF2B5EF4-FFF2-40B4-BE49-F238E27FC236}">
                <a16:creationId xmlns:a16="http://schemas.microsoft.com/office/drawing/2014/main" id="{34E705FC-F6CE-0768-E92D-F840FC329948}"/>
              </a:ext>
            </a:extLst>
          </p:cNvPr>
          <p:cNvSpPr txBox="1"/>
          <p:nvPr/>
        </p:nvSpPr>
        <p:spPr>
          <a:xfrm>
            <a:off x="3689365" y="87689"/>
            <a:ext cx="25166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b="1" dirty="0"/>
              <a:t>50</a:t>
            </a:r>
            <a:r>
              <a:rPr lang="fr-FR" sz="1100" dirty="0"/>
              <a:t> </a:t>
            </a:r>
            <a:r>
              <a:rPr lang="fr-FR" sz="1100" b="1" dirty="0"/>
              <a:t>Cities | +400 Entries per </a:t>
            </a:r>
            <a:r>
              <a:rPr lang="fr-FR" sz="1100" b="1" dirty="0" err="1"/>
              <a:t>day</a:t>
            </a:r>
            <a:endParaRPr lang="fr-FR" sz="1100" b="1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BA2E0897-4706-39F4-6F94-C372291FF736}"/>
              </a:ext>
            </a:extLst>
          </p:cNvPr>
          <p:cNvSpPr/>
          <p:nvPr/>
        </p:nvSpPr>
        <p:spPr>
          <a:xfrm>
            <a:off x="3852328" y="54488"/>
            <a:ext cx="2205436" cy="31944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52" name="Groupe 51">
            <a:extLst>
              <a:ext uri="{FF2B5EF4-FFF2-40B4-BE49-F238E27FC236}">
                <a16:creationId xmlns:a16="http://schemas.microsoft.com/office/drawing/2014/main" id="{E533A76F-C050-5469-5379-FF8ADE0EE0D0}"/>
              </a:ext>
            </a:extLst>
          </p:cNvPr>
          <p:cNvGrpSpPr/>
          <p:nvPr/>
        </p:nvGrpSpPr>
        <p:grpSpPr>
          <a:xfrm>
            <a:off x="5037380" y="3728591"/>
            <a:ext cx="949190" cy="847672"/>
            <a:chOff x="4982119" y="3798518"/>
            <a:chExt cx="949190" cy="847672"/>
          </a:xfrm>
        </p:grpSpPr>
        <p:pic>
          <p:nvPicPr>
            <p:cNvPr id="12" name="Image 11" descr="Une image contenant capture d’écran, texte, Police, Graphique&#10;&#10;Le contenu généré par l’IA peut être incorrect.">
              <a:extLst>
                <a:ext uri="{FF2B5EF4-FFF2-40B4-BE49-F238E27FC236}">
                  <a16:creationId xmlns:a16="http://schemas.microsoft.com/office/drawing/2014/main" id="{45A4AA5C-BC9A-F40C-8493-01FC8852200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105018" y="3815108"/>
              <a:ext cx="679011" cy="679011"/>
            </a:xfrm>
            <a:prstGeom prst="rect">
              <a:avLst/>
            </a:prstGeom>
          </p:spPr>
        </p:pic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CB6E2C2A-0E7A-10E6-5E82-594450C49537}"/>
                </a:ext>
              </a:extLst>
            </p:cNvPr>
            <p:cNvSpPr/>
            <p:nvPr/>
          </p:nvSpPr>
          <p:spPr>
            <a:xfrm>
              <a:off x="4982119" y="3798518"/>
              <a:ext cx="949190" cy="84767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51" name="ZoneTexte 50">
            <a:extLst>
              <a:ext uri="{FF2B5EF4-FFF2-40B4-BE49-F238E27FC236}">
                <a16:creationId xmlns:a16="http://schemas.microsoft.com/office/drawing/2014/main" id="{AF81D8A1-E5C3-B5C5-BE4A-BCF19AD6F6DB}"/>
              </a:ext>
            </a:extLst>
          </p:cNvPr>
          <p:cNvSpPr txBox="1"/>
          <p:nvPr/>
        </p:nvSpPr>
        <p:spPr>
          <a:xfrm>
            <a:off x="4977747" y="4320042"/>
            <a:ext cx="10684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b="1" dirty="0"/>
              <a:t>Full </a:t>
            </a:r>
            <a:r>
              <a:rPr lang="fr-FR" sz="1200" b="1" dirty="0" err="1"/>
              <a:t>Dataset</a:t>
            </a:r>
            <a:endParaRPr lang="fr-FR" sz="1200" b="1" dirty="0"/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BD84FFDC-CDFA-11E8-3FBE-692522C90A08}"/>
              </a:ext>
            </a:extLst>
          </p:cNvPr>
          <p:cNvSpPr txBox="1"/>
          <p:nvPr/>
        </p:nvSpPr>
        <p:spPr>
          <a:xfrm>
            <a:off x="4962478" y="3473363"/>
            <a:ext cx="10634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b="1" dirty="0"/>
              <a:t>300 Cities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427FC9EA-C381-8690-C774-33C5BE27AE04}"/>
              </a:ext>
            </a:extLst>
          </p:cNvPr>
          <p:cNvSpPr/>
          <p:nvPr/>
        </p:nvSpPr>
        <p:spPr>
          <a:xfrm>
            <a:off x="5039487" y="3460576"/>
            <a:ext cx="947084" cy="2616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1CC0E199-3EB5-48B1-C92D-EC71A0A36DB4}"/>
              </a:ext>
            </a:extLst>
          </p:cNvPr>
          <p:cNvSpPr/>
          <p:nvPr/>
        </p:nvSpPr>
        <p:spPr>
          <a:xfrm>
            <a:off x="4547254" y="4577588"/>
            <a:ext cx="1858794" cy="26112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7" name="Image 56" descr="Une image contenant blanc, Police, texte, silhouette&#10;&#10;Le contenu généré par l’IA peut être incorrect.">
            <a:extLst>
              <a:ext uri="{FF2B5EF4-FFF2-40B4-BE49-F238E27FC236}">
                <a16:creationId xmlns:a16="http://schemas.microsoft.com/office/drawing/2014/main" id="{28F02DAA-0BBA-A7F3-213A-2CC703560FD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678" y="80551"/>
            <a:ext cx="657696" cy="292017"/>
          </a:xfrm>
          <a:prstGeom prst="rect">
            <a:avLst/>
          </a:prstGeom>
        </p:spPr>
      </p:pic>
      <p:cxnSp>
        <p:nvCxnSpPr>
          <p:cNvPr id="63" name="Connecteur droit 62">
            <a:extLst>
              <a:ext uri="{FF2B5EF4-FFF2-40B4-BE49-F238E27FC236}">
                <a16:creationId xmlns:a16="http://schemas.microsoft.com/office/drawing/2014/main" id="{61750DA2-683A-3214-BF19-2A66CB5C3C2D}"/>
              </a:ext>
            </a:extLst>
          </p:cNvPr>
          <p:cNvCxnSpPr/>
          <p:nvPr/>
        </p:nvCxnSpPr>
        <p:spPr>
          <a:xfrm>
            <a:off x="7231313" y="3348368"/>
            <a:ext cx="152043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3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2000" fill="hold"/>
                                        <p:tgtEl>
                                          <p:spTgt spid="2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2000" fill="hold"/>
                                        <p:tgtEl>
                                          <p:spTgt spid="3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2000" fill="hold"/>
                                        <p:tgtEl>
                                          <p:spTgt spid="3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2000" fill="hold"/>
                                        <p:tgtEl>
                                          <p:spTgt spid="3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2000" fill="hold"/>
                                        <p:tgtEl>
                                          <p:spTgt spid="2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4" grpId="0" animBg="1"/>
      <p:bldP spid="32" grpId="0" animBg="1"/>
      <p:bldP spid="29" grpId="0" animBg="1"/>
      <p:bldP spid="28" grpId="0" animBg="1"/>
      <p:bldP spid="3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texte, capture d’écran, logiciel, Police&#10;&#10;Le contenu généré par l’IA peut être incorrect.">
            <a:extLst>
              <a:ext uri="{FF2B5EF4-FFF2-40B4-BE49-F238E27FC236}">
                <a16:creationId xmlns:a16="http://schemas.microsoft.com/office/drawing/2014/main" id="{D5D1BF4F-5F65-5F40-0626-00701281FC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5" y="0"/>
            <a:ext cx="9144000" cy="5143500"/>
          </a:xfrm>
          <a:prstGeom prst="rect">
            <a:avLst/>
          </a:prstGeom>
        </p:spPr>
      </p:pic>
      <p:pic>
        <p:nvPicPr>
          <p:cNvPr id="6" name="Image 5" descr="Une image contenant texte, capture d’écran, carte, atlas&#10;&#10;Le contenu généré par l’IA peut être incorrect.">
            <a:extLst>
              <a:ext uri="{FF2B5EF4-FFF2-40B4-BE49-F238E27FC236}">
                <a16:creationId xmlns:a16="http://schemas.microsoft.com/office/drawing/2014/main" id="{4D471828-A99F-3A01-37C1-512CD575FB0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12094"/>
          <a:stretch/>
        </p:blipFill>
        <p:spPr>
          <a:xfrm>
            <a:off x="3326295" y="2351107"/>
            <a:ext cx="4969565" cy="2792394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CF1F7569-EBA7-74A2-B3B8-670B32254FE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6</a:t>
            </a:fld>
            <a:endParaRPr lang="fr-FR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>
          <a:extLst>
            <a:ext uri="{FF2B5EF4-FFF2-40B4-BE49-F238E27FC236}">
              <a16:creationId xmlns:a16="http://schemas.microsoft.com/office/drawing/2014/main" id="{785F0849-5CF4-CFE8-DB75-7075CB4C74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>
            <a:extLst>
              <a:ext uri="{FF2B5EF4-FFF2-40B4-BE49-F238E27FC236}">
                <a16:creationId xmlns:a16="http://schemas.microsoft.com/office/drawing/2014/main" id="{44118CF4-429F-41C5-6966-4A503FEA5AF9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1192664" y="403309"/>
            <a:ext cx="6064170" cy="5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fr-FR" sz="2500" dirty="0" err="1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From</a:t>
            </a:r>
            <a:r>
              <a:rPr lang="fr-FR" sz="2500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 250 to 50 </a:t>
            </a:r>
            <a:endParaRPr sz="2500" i="0" u="none" strike="noStrike" cap="none" dirty="0">
              <a:solidFill>
                <a:srgbClr val="0E3449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pic>
        <p:nvPicPr>
          <p:cNvPr id="86" name="Google Shape;86;p17">
            <a:extLst>
              <a:ext uri="{FF2B5EF4-FFF2-40B4-BE49-F238E27FC236}">
                <a16:creationId xmlns:a16="http://schemas.microsoft.com/office/drawing/2014/main" id="{9ADEA647-DF35-DD00-CAB6-DA049E7927C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7">
            <a:extLst>
              <a:ext uri="{FF2B5EF4-FFF2-40B4-BE49-F238E27FC236}">
                <a16:creationId xmlns:a16="http://schemas.microsoft.com/office/drawing/2014/main" id="{9600D247-5B58-1F1A-C8BA-6A3DD66EE5A1}"/>
              </a:ext>
            </a:extLst>
          </p:cNvPr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" name="Image 10" descr="Une image contenant carte, atlas, texte&#10;&#10;Le contenu généré par l’IA peut être incorrect.">
            <a:extLst>
              <a:ext uri="{FF2B5EF4-FFF2-40B4-BE49-F238E27FC236}">
                <a16:creationId xmlns:a16="http://schemas.microsoft.com/office/drawing/2014/main" id="{BBFBFA0B-B38F-9A0A-70F6-A88B2C5258B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525" t="6640" r="19814" b="10964"/>
          <a:stretch/>
        </p:blipFill>
        <p:spPr>
          <a:xfrm>
            <a:off x="413793" y="1179093"/>
            <a:ext cx="8076432" cy="3712932"/>
          </a:xfrm>
          <a:prstGeom prst="rect">
            <a:avLst/>
          </a:prstGeom>
        </p:spPr>
      </p:pic>
      <p:sp>
        <p:nvSpPr>
          <p:cNvPr id="13" name="Google Shape;85;p17">
            <a:extLst>
              <a:ext uri="{FF2B5EF4-FFF2-40B4-BE49-F238E27FC236}">
                <a16:creationId xmlns:a16="http://schemas.microsoft.com/office/drawing/2014/main" id="{6E0C6BCE-3871-456C-E968-F61062B33BF1}"/>
              </a:ext>
            </a:extLst>
          </p:cNvPr>
          <p:cNvSpPr txBox="1">
            <a:spLocks/>
          </p:cNvSpPr>
          <p:nvPr/>
        </p:nvSpPr>
        <p:spPr>
          <a:xfrm>
            <a:off x="653775" y="1033821"/>
            <a:ext cx="6064170" cy="425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sz="1400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Mapping the </a:t>
            </a:r>
            <a:r>
              <a:rPr lang="fr-FR" sz="1400" dirty="0" err="1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most</a:t>
            </a:r>
            <a:r>
              <a:rPr lang="fr-FR" sz="1400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 </a:t>
            </a:r>
            <a:r>
              <a:rPr lang="fr-FR" sz="1400" dirty="0" err="1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Weather</a:t>
            </a:r>
            <a:r>
              <a:rPr lang="fr-FR" sz="1400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-Consistent destinations in France</a:t>
            </a:r>
          </a:p>
        </p:txBody>
      </p:sp>
      <p:pic>
        <p:nvPicPr>
          <p:cNvPr id="14" name="Image 13" descr="Une image contenant blanc, Police, texte, silhouette&#10;&#10;Le contenu généré par l’IA peut être incorrect.">
            <a:extLst>
              <a:ext uri="{FF2B5EF4-FFF2-40B4-BE49-F238E27FC236}">
                <a16:creationId xmlns:a16="http://schemas.microsoft.com/office/drawing/2014/main" id="{C3ADE9CD-4A66-CE18-F922-A52CC43B45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79072" y="238512"/>
            <a:ext cx="694173" cy="308213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B4207896-D822-744E-26EC-87CFD0CB5F3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307570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>
          <a:extLst>
            <a:ext uri="{FF2B5EF4-FFF2-40B4-BE49-F238E27FC236}">
              <a16:creationId xmlns:a16="http://schemas.microsoft.com/office/drawing/2014/main" id="{56EAAB17-6A30-2B76-FFCB-6E0C8D1155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8">
            <a:extLst>
              <a:ext uri="{FF2B5EF4-FFF2-40B4-BE49-F238E27FC236}">
                <a16:creationId xmlns:a16="http://schemas.microsoft.com/office/drawing/2014/main" id="{3CFA6314-E450-5D92-8CA9-762A694C81CE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1192664" y="403309"/>
            <a:ext cx="5315100" cy="5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fr" sz="2500" i="0" u="none" strike="noStrike" cap="none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Weather Score</a:t>
            </a:r>
            <a:endParaRPr sz="2500" i="0" u="none" strike="noStrike" cap="none" dirty="0">
              <a:solidFill>
                <a:srgbClr val="0E3449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pic>
        <p:nvPicPr>
          <p:cNvPr id="94" name="Google Shape;94;p18">
            <a:extLst>
              <a:ext uri="{FF2B5EF4-FFF2-40B4-BE49-F238E27FC236}">
                <a16:creationId xmlns:a16="http://schemas.microsoft.com/office/drawing/2014/main" id="{0BCFFEFC-4FBA-F8F2-42CF-C243FA7A3D9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8">
            <a:extLst>
              <a:ext uri="{FF2B5EF4-FFF2-40B4-BE49-F238E27FC236}">
                <a16:creationId xmlns:a16="http://schemas.microsoft.com/office/drawing/2014/main" id="{A3387B47-F595-8329-F9DE-90BA44E112DA}"/>
              </a:ext>
            </a:extLst>
          </p:cNvPr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Image 3" descr="Une image contenant blanc, Police, texte, silhouette&#10;&#10;Le contenu généré par l’IA peut être incorrect.">
            <a:extLst>
              <a:ext uri="{FF2B5EF4-FFF2-40B4-BE49-F238E27FC236}">
                <a16:creationId xmlns:a16="http://schemas.microsoft.com/office/drawing/2014/main" id="{7931CB42-2646-2191-EFAC-D9EC182FC6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9072" y="238512"/>
            <a:ext cx="694173" cy="308213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71CA3D6D-DCA8-325D-884C-26A33447C9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471650"/>
            <a:ext cx="4572000" cy="2246835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DAFFE2B3-5D87-BAC5-DE38-F60373117B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0" y="2477030"/>
            <a:ext cx="4572000" cy="2263161"/>
          </a:xfrm>
          <a:prstGeom prst="rect">
            <a:avLst/>
          </a:prstGeom>
        </p:spPr>
      </p:pic>
      <p:sp>
        <p:nvSpPr>
          <p:cNvPr id="8" name="Google Shape;93;p18">
            <a:extLst>
              <a:ext uri="{FF2B5EF4-FFF2-40B4-BE49-F238E27FC236}">
                <a16:creationId xmlns:a16="http://schemas.microsoft.com/office/drawing/2014/main" id="{69274FD9-0FA1-F581-059E-87C640053EE9}"/>
              </a:ext>
            </a:extLst>
          </p:cNvPr>
          <p:cNvSpPr txBox="1">
            <a:spLocks/>
          </p:cNvSpPr>
          <p:nvPr/>
        </p:nvSpPr>
        <p:spPr>
          <a:xfrm>
            <a:off x="5246245" y="1109949"/>
            <a:ext cx="3223510" cy="1361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400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Top 3 cities with the </a:t>
            </a:r>
            <a:r>
              <a:rPr lang="en-US" sz="1400" b="1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lowest</a:t>
            </a:r>
            <a:r>
              <a:rPr lang="en-US" sz="1400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 score 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0E3449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Brest		 99.870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Le Havre	 107.550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Saint-Malo	 111.530</a:t>
            </a:r>
          </a:p>
        </p:txBody>
      </p:sp>
      <p:sp>
        <p:nvSpPr>
          <p:cNvPr id="10" name="Google Shape;93;p18">
            <a:extLst>
              <a:ext uri="{FF2B5EF4-FFF2-40B4-BE49-F238E27FC236}">
                <a16:creationId xmlns:a16="http://schemas.microsoft.com/office/drawing/2014/main" id="{F58E2C20-C639-C916-74EA-8FAFFBC33B57}"/>
              </a:ext>
            </a:extLst>
          </p:cNvPr>
          <p:cNvSpPr txBox="1">
            <a:spLocks/>
          </p:cNvSpPr>
          <p:nvPr/>
        </p:nvSpPr>
        <p:spPr>
          <a:xfrm>
            <a:off x="674245" y="1109949"/>
            <a:ext cx="3223510" cy="1361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400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Top 3 cities with the </a:t>
            </a:r>
            <a:r>
              <a:rPr lang="en-US" sz="1400" b="1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highest</a:t>
            </a:r>
            <a:r>
              <a:rPr lang="en-US" sz="1400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 score 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0E3449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Nice 		192.370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Aix-en-Provence 	191.740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Arles	                  190.180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77E868FE-E7A0-C746-426D-AD10D44ECD1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338732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>
          <a:extLst>
            <a:ext uri="{FF2B5EF4-FFF2-40B4-BE49-F238E27FC236}">
              <a16:creationId xmlns:a16="http://schemas.microsoft.com/office/drawing/2014/main" id="{647A5B3C-6160-7BB3-770F-9150459F97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8">
            <a:extLst>
              <a:ext uri="{FF2B5EF4-FFF2-40B4-BE49-F238E27FC236}">
                <a16:creationId xmlns:a16="http://schemas.microsoft.com/office/drawing/2014/main" id="{5B53D98D-9709-6731-0EAC-6A3C3DD73F18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1192664" y="403309"/>
            <a:ext cx="5315100" cy="5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fr" sz="2500" i="0" u="none" strike="noStrike" cap="none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Weather Score</a:t>
            </a:r>
            <a:endParaRPr sz="2500" i="0" u="none" strike="noStrike" cap="none" dirty="0">
              <a:solidFill>
                <a:srgbClr val="0E3449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pic>
        <p:nvPicPr>
          <p:cNvPr id="94" name="Google Shape;94;p18">
            <a:extLst>
              <a:ext uri="{FF2B5EF4-FFF2-40B4-BE49-F238E27FC236}">
                <a16:creationId xmlns:a16="http://schemas.microsoft.com/office/drawing/2014/main" id="{8E9DE050-1FD4-C5F2-30D0-92DAF71EAD2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8">
            <a:extLst>
              <a:ext uri="{FF2B5EF4-FFF2-40B4-BE49-F238E27FC236}">
                <a16:creationId xmlns:a16="http://schemas.microsoft.com/office/drawing/2014/main" id="{CEA2B1AB-66B6-E142-B38D-C64947C1F9F7}"/>
              </a:ext>
            </a:extLst>
          </p:cNvPr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Image 3" descr="Une image contenant blanc, Police, texte, silhouette&#10;&#10;Le contenu généré par l’IA peut être incorrect.">
            <a:extLst>
              <a:ext uri="{FF2B5EF4-FFF2-40B4-BE49-F238E27FC236}">
                <a16:creationId xmlns:a16="http://schemas.microsoft.com/office/drawing/2014/main" id="{A391B49E-BFD9-9B14-8198-DE0393EE07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9072" y="238512"/>
            <a:ext cx="694173" cy="308213"/>
          </a:xfrm>
          <a:prstGeom prst="rect">
            <a:avLst/>
          </a:prstGeom>
        </p:spPr>
      </p:pic>
      <p:pic>
        <p:nvPicPr>
          <p:cNvPr id="3" name="Image 2" descr="Une image contenant carte, texte, atlas&#10;&#10;Le contenu généré par l’IA peut être incorrect.">
            <a:extLst>
              <a:ext uri="{FF2B5EF4-FFF2-40B4-BE49-F238E27FC236}">
                <a16:creationId xmlns:a16="http://schemas.microsoft.com/office/drawing/2014/main" id="{B732C06F-8B56-36F6-CDB5-8EC40F265E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25" y="1018024"/>
            <a:ext cx="9144000" cy="3860038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195DD654-934E-EDD7-1301-E035E52332B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67913388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951</TotalTime>
  <Words>732</Words>
  <Application>Microsoft Office PowerPoint</Application>
  <PresentationFormat>Affichage à l'écran (16:9)</PresentationFormat>
  <Paragraphs>141</Paragraphs>
  <Slides>19</Slides>
  <Notes>19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19</vt:i4>
      </vt:variant>
    </vt:vector>
  </HeadingPairs>
  <TitlesOfParts>
    <vt:vector size="23" baseType="lpstr">
      <vt:lpstr>Inter SemiBold</vt:lpstr>
      <vt:lpstr>Arial</vt:lpstr>
      <vt:lpstr>Inter</vt:lpstr>
      <vt:lpstr>Simple Light</vt:lpstr>
      <vt:lpstr>Data Analysis</vt:lpstr>
      <vt:lpstr>Data overview :    The France Adventure Planner project is based on collecting and analysing weather and hotel data to help Parisians choose the best weekend destination based on real-time weather conditions</vt:lpstr>
      <vt:lpstr>Objectives</vt:lpstr>
      <vt:lpstr>Présentation PowerPoint</vt:lpstr>
      <vt:lpstr>Présentation PowerPoint</vt:lpstr>
      <vt:lpstr>Présentation PowerPoint</vt:lpstr>
      <vt:lpstr>From 250 to 50 </vt:lpstr>
      <vt:lpstr>Weather Score</vt:lpstr>
      <vt:lpstr>Weather Score</vt:lpstr>
      <vt:lpstr>Temperature</vt:lpstr>
      <vt:lpstr>Temperature</vt:lpstr>
      <vt:lpstr>Rain Probability (Score max 520)</vt:lpstr>
      <vt:lpstr>Rain Probability</vt:lpstr>
      <vt:lpstr>Weather Accuracy</vt:lpstr>
      <vt:lpstr>Weather Score Accuracy</vt:lpstr>
      <vt:lpstr>Temperature Accuracy</vt:lpstr>
      <vt:lpstr>Improvements:</vt:lpstr>
      <vt:lpstr>Conclusion :</vt:lpstr>
      <vt:lpstr>Questions 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Jean-Baptiste Allombert</cp:lastModifiedBy>
  <cp:revision>32</cp:revision>
  <dcterms:modified xsi:type="dcterms:W3CDTF">2025-07-13T20:53:57Z</dcterms:modified>
</cp:coreProperties>
</file>